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 id="2147483892" r:id="rId2"/>
    <p:sldMasterId id="2147483910" r:id="rId3"/>
  </p:sldMasterIdLst>
  <p:notesMasterIdLst>
    <p:notesMasterId r:id="rId26"/>
  </p:notesMasterIdLst>
  <p:sldIdLst>
    <p:sldId id="281" r:id="rId4"/>
    <p:sldId id="257" r:id="rId5"/>
    <p:sldId id="284" r:id="rId6"/>
    <p:sldId id="258" r:id="rId7"/>
    <p:sldId id="285" r:id="rId8"/>
    <p:sldId id="262" r:id="rId9"/>
    <p:sldId id="263" r:id="rId10"/>
    <p:sldId id="283" r:id="rId11"/>
    <p:sldId id="282" r:id="rId12"/>
    <p:sldId id="276" r:id="rId13"/>
    <p:sldId id="287" r:id="rId14"/>
    <p:sldId id="288" r:id="rId15"/>
    <p:sldId id="267" r:id="rId16"/>
    <p:sldId id="269" r:id="rId17"/>
    <p:sldId id="289" r:id="rId18"/>
    <p:sldId id="273" r:id="rId19"/>
    <p:sldId id="271" r:id="rId20"/>
    <p:sldId id="272" r:id="rId21"/>
    <p:sldId id="274" r:id="rId22"/>
    <p:sldId id="275" r:id="rId23"/>
    <p:sldId id="266"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1" autoAdjust="0"/>
    <p:restoredTop sz="29264" autoAdjust="0"/>
  </p:normalViewPr>
  <p:slideViewPr>
    <p:cSldViewPr snapToGrid="0">
      <p:cViewPr varScale="1">
        <p:scale>
          <a:sx n="74" d="100"/>
          <a:sy n="74" d="100"/>
        </p:scale>
        <p:origin x="57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E0CE29-5FBE-406F-AE96-1D08E1923579}" type="datetimeFigureOut">
              <a:rPr lang="en-US" smtClean="0"/>
              <a:t>10/23/2017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703A1F-BDCE-4C34-BA9D-0AE0D4EBF337}" type="slidenum">
              <a:rPr lang="en-US" smtClean="0"/>
              <a:t>‹#›</a:t>
            </a:fld>
            <a:endParaRPr lang="en-US"/>
          </a:p>
        </p:txBody>
      </p:sp>
    </p:spTree>
    <p:extLst>
      <p:ext uri="{BB962C8B-B14F-4D97-AF65-F5344CB8AC3E}">
        <p14:creationId xmlns:p14="http://schemas.microsoft.com/office/powerpoint/2010/main" val="1312235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investopedia.com/terms/c/currency-exchange.asp"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www.investopedia.com/terms/e/euro.asp" TargetMode="External"/><Relationship Id="rId4" Type="http://schemas.openxmlformats.org/officeDocument/2006/relationships/hyperlink" Target="http://www.investopedia.com/terms/c/currency.asp"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What is a 'Cross Rate'</a:t>
            </a:r>
          </a:p>
          <a:p>
            <a:r>
              <a:rPr lang="en-US" sz="1200" b="0" i="0" kern="1200" dirty="0" smtClean="0">
                <a:solidFill>
                  <a:schemeClr val="tx1"/>
                </a:solidFill>
                <a:effectLst/>
                <a:latin typeface="+mn-lt"/>
                <a:ea typeface="+mn-ea"/>
                <a:cs typeface="+mn-cs"/>
              </a:rPr>
              <a:t>A cross rate is the </a:t>
            </a:r>
            <a:r>
              <a:rPr lang="en-US" sz="1200" b="0" i="0" u="none" strike="noStrike" kern="1200" dirty="0" smtClean="0">
                <a:solidFill>
                  <a:schemeClr val="tx1"/>
                </a:solidFill>
                <a:effectLst/>
                <a:latin typeface="+mn-lt"/>
                <a:ea typeface="+mn-ea"/>
                <a:cs typeface="+mn-cs"/>
                <a:hlinkClick r:id="rId3"/>
              </a:rPr>
              <a:t>currency exchange</a:t>
            </a:r>
            <a:r>
              <a:rPr lang="en-US" sz="1200" b="0" i="0" kern="1200" dirty="0" smtClean="0">
                <a:solidFill>
                  <a:schemeClr val="tx1"/>
                </a:solidFill>
                <a:effectLst/>
                <a:latin typeface="+mn-lt"/>
                <a:ea typeface="+mn-ea"/>
                <a:cs typeface="+mn-cs"/>
              </a:rPr>
              <a:t> rate between two currencies when neither are official </a:t>
            </a:r>
            <a:r>
              <a:rPr lang="en-US" sz="1200" b="0" i="0" u="none" strike="noStrike" kern="1200" dirty="0" smtClean="0">
                <a:solidFill>
                  <a:schemeClr val="tx1"/>
                </a:solidFill>
                <a:effectLst/>
                <a:latin typeface="+mn-lt"/>
                <a:ea typeface="+mn-ea"/>
                <a:cs typeface="+mn-cs"/>
                <a:hlinkClick r:id="rId4"/>
              </a:rPr>
              <a:t>currencies</a:t>
            </a:r>
            <a:r>
              <a:rPr lang="en-US" sz="1200" b="0" i="0" kern="1200" dirty="0" smtClean="0">
                <a:solidFill>
                  <a:schemeClr val="tx1"/>
                </a:solidFill>
                <a:effectLst/>
                <a:latin typeface="+mn-lt"/>
                <a:ea typeface="+mn-ea"/>
                <a:cs typeface="+mn-cs"/>
              </a:rPr>
              <a:t> of the country in which the exchange rate quote is given. Foreign exchange traders use the term to refer to currency quotes that do not involve the U.S. dollar, regardless of what country the quote is provided in.</a:t>
            </a:r>
          </a:p>
          <a:p>
            <a:r>
              <a:rPr lang="en-US" sz="1200" b="0" i="0" kern="1200" dirty="0" smtClean="0">
                <a:solidFill>
                  <a:schemeClr val="tx1"/>
                </a:solidFill>
                <a:effectLst/>
                <a:latin typeface="+mn-lt"/>
                <a:ea typeface="+mn-ea"/>
                <a:cs typeface="+mn-cs"/>
              </a:rPr>
              <a:t>BREAKING DOWN 'Cross Rate'</a:t>
            </a:r>
          </a:p>
          <a:p>
            <a:r>
              <a:rPr lang="en-US" sz="1200" b="0" i="0" kern="1200" dirty="0" smtClean="0">
                <a:solidFill>
                  <a:schemeClr val="tx1"/>
                </a:solidFill>
                <a:effectLst/>
                <a:latin typeface="+mn-lt"/>
                <a:ea typeface="+mn-ea"/>
                <a:cs typeface="+mn-cs"/>
              </a:rPr>
              <a:t>An exchange rate between the </a:t>
            </a:r>
            <a:r>
              <a:rPr lang="en-US" sz="1200" b="0" i="0" u="none" strike="noStrike" kern="1200" dirty="0" smtClean="0">
                <a:solidFill>
                  <a:schemeClr val="tx1"/>
                </a:solidFill>
                <a:effectLst/>
                <a:latin typeface="+mn-lt"/>
                <a:ea typeface="+mn-ea"/>
                <a:cs typeface="+mn-cs"/>
                <a:hlinkClick r:id="rId5"/>
              </a:rPr>
              <a:t>euro</a:t>
            </a:r>
            <a:r>
              <a:rPr lang="en-US" sz="1200" b="0" i="0" kern="1200" dirty="0" smtClean="0">
                <a:solidFill>
                  <a:schemeClr val="tx1"/>
                </a:solidFill>
                <a:effectLst/>
                <a:latin typeface="+mn-lt"/>
                <a:ea typeface="+mn-ea"/>
                <a:cs typeface="+mn-cs"/>
              </a:rPr>
              <a:t> and the Japanese yen is considered a cross rate in the market sense because it does not include the U.S. dollar. In the pure sense of the definition, it is considered a cross rate if it is referenced by a speaker or writer who is not in Japan or one of the countries that uses the euro. While the pure definition of a cross rate requires it be referenced in a place where neither currency is used, the term is primarily used to reference a trade or quote that does not include the U.S. dollar.</a:t>
            </a:r>
          </a:p>
          <a:p>
            <a:r>
              <a:rPr lang="en-US" sz="1200" b="0" i="0" kern="1200" dirty="0" smtClean="0">
                <a:solidFill>
                  <a:schemeClr val="tx1"/>
                </a:solidFill>
                <a:effectLst/>
                <a:latin typeface="+mn-lt"/>
                <a:ea typeface="+mn-ea"/>
                <a:cs typeface="+mn-cs"/>
              </a:rPr>
              <a:t>Major Crosses</a:t>
            </a:r>
          </a:p>
          <a:p>
            <a:r>
              <a:rPr lang="en-US" sz="1200" b="0" i="0" kern="1200" dirty="0" smtClean="0">
                <a:solidFill>
                  <a:schemeClr val="tx1"/>
                </a:solidFill>
                <a:effectLst/>
                <a:latin typeface="+mn-lt"/>
                <a:ea typeface="+mn-ea"/>
                <a:cs typeface="+mn-cs"/>
              </a:rPr>
              <a:t>Any two currencies can be quoted against each other, but the most actively traded pairs are EURCHF, which is the euro versus the Swiss franc; EURGBP, the euro versus the British pound; EURJPY, the euro versus the Japanese yen; and GBPJPY, the British pound versus the Japanese yen. The euro is the base currency for the quote if it is included in the pair. If the British pound is included but the euro is not, the pound is the base. These currencies are actively traded in the interbank spot foreign exchange market, and to some extent in the forward and options markets.</a:t>
            </a:r>
          </a:p>
          <a:p>
            <a:r>
              <a:rPr lang="en-US" sz="1200" b="0" i="0" kern="1200" dirty="0" smtClean="0">
                <a:solidFill>
                  <a:schemeClr val="tx1"/>
                </a:solidFill>
                <a:effectLst/>
                <a:latin typeface="+mn-lt"/>
                <a:ea typeface="+mn-ea"/>
                <a:cs typeface="+mn-cs"/>
              </a:rPr>
              <a:t>Minor Crosses</a:t>
            </a:r>
          </a:p>
          <a:p>
            <a:r>
              <a:rPr lang="en-US" sz="1200" b="0" i="0" kern="1200" dirty="0" smtClean="0">
                <a:solidFill>
                  <a:schemeClr val="tx1"/>
                </a:solidFill>
                <a:effectLst/>
                <a:latin typeface="+mn-lt"/>
                <a:ea typeface="+mn-ea"/>
                <a:cs typeface="+mn-cs"/>
              </a:rPr>
              <a:t>Crosses traded in the interbank market but are far less active include CHFJPY, the Swiss franc versus the Japanese yen; and GBPCHF, the British pound versus the Swiss franc. Crosses involving the Japanese yen are usually quoted as the number of yen versus the other currency, regardless of the other currency.</a:t>
            </a:r>
          </a:p>
          <a:p>
            <a:r>
              <a:rPr lang="en-US" sz="1200" b="0" i="0" kern="1200" dirty="0" smtClean="0">
                <a:solidFill>
                  <a:schemeClr val="tx1"/>
                </a:solidFill>
                <a:effectLst/>
                <a:latin typeface="+mn-lt"/>
                <a:ea typeface="+mn-ea"/>
                <a:cs typeface="+mn-cs"/>
              </a:rPr>
              <a:t>Any two currencies can be quoted against each other, regardless of whether the pair is traded. Cross quotes in currencies that are similar in value and quoting convention must be defined carefully to prevent mistakes. For example, the New Zealand dollar was quoted at 1.0500 per Australian dollar in late June 2016. Both are quoted against the U.S. dollar as the number of U.S. dollars to buy the foreign currency, which provides no guidance as to which is the base currency. It is market convention that uses the stronger AUD, which is also the larger economy, as the base. The two currencies trade near parity to each other, creating the potential for a misquote.</a:t>
            </a:r>
          </a:p>
          <a:p>
            <a:r>
              <a:rPr lang="en-US" sz="1200" b="0" i="0" kern="1200" dirty="0" smtClean="0">
                <a:solidFill>
                  <a:schemeClr val="tx1"/>
                </a:solidFill>
                <a:effectLst/>
                <a:latin typeface="+mn-lt"/>
                <a:ea typeface="+mn-ea"/>
                <a:cs typeface="+mn-cs"/>
              </a:rPr>
              <a:t>Bid-Offer Spread</a:t>
            </a:r>
          </a:p>
          <a:p>
            <a:r>
              <a:rPr lang="en-US" sz="1200" b="0" i="0" kern="1200" dirty="0" smtClean="0">
                <a:solidFill>
                  <a:schemeClr val="tx1"/>
                </a:solidFill>
                <a:effectLst/>
                <a:latin typeface="+mn-lt"/>
                <a:ea typeface="+mn-ea"/>
                <a:cs typeface="+mn-cs"/>
              </a:rPr>
              <a:t>The major crosses have bid-offer spreads slightly wider than the major dollar-based pairs, but they are quoted actively in the interbank market. Spreads in the minor crosses are generally much wider; some are not quoted directly at all, so a quote must be constructed from the bids and offers in the component currencies versus the U.S. dollar.</a:t>
            </a:r>
          </a:p>
        </p:txBody>
      </p:sp>
      <p:sp>
        <p:nvSpPr>
          <p:cNvPr id="4" name="Slide Number Placeholder 3"/>
          <p:cNvSpPr>
            <a:spLocks noGrp="1"/>
          </p:cNvSpPr>
          <p:nvPr>
            <p:ph type="sldNum" sz="quarter" idx="10"/>
          </p:nvPr>
        </p:nvSpPr>
        <p:spPr/>
        <p:txBody>
          <a:bodyPr/>
          <a:lstStyle/>
          <a:p>
            <a:fld id="{8E703A1F-BDCE-4C34-BA9D-0AE0D4EBF337}" type="slidenum">
              <a:rPr lang="en-US" smtClean="0"/>
              <a:t>15</a:t>
            </a:fld>
            <a:endParaRPr lang="en-US"/>
          </a:p>
        </p:txBody>
      </p:sp>
    </p:spTree>
    <p:extLst>
      <p:ext uri="{BB962C8B-B14F-4D97-AF65-F5344CB8AC3E}">
        <p14:creationId xmlns:p14="http://schemas.microsoft.com/office/powerpoint/2010/main" val="2989716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E4B801-F51A-4DCB-BD25-F5BA15E4D344}"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1238212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E4B801-F51A-4DCB-BD25-F5BA15E4D344}"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308042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E4B801-F51A-4DCB-BD25-F5BA15E4D344}"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926678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0DE4B801-F51A-4DCB-BD25-F5BA15E4D344}" type="datetimeFigureOut">
              <a:rPr lang="en-US" smtClean="0"/>
              <a:t>10/23/2017</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872849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4B801-F51A-4DCB-BD25-F5BA15E4D344}"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94092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E4B801-F51A-4DCB-BD25-F5BA15E4D344}"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2017340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E4B801-F51A-4DCB-BD25-F5BA15E4D344}"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1098831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E4B801-F51A-4DCB-BD25-F5BA15E4D344}" type="datetimeFigureOut">
              <a:rPr lang="en-US" smtClean="0"/>
              <a:t>10/23/2017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38307344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E4B801-F51A-4DCB-BD25-F5BA15E4D344}" type="datetimeFigureOut">
              <a:rPr lang="en-US" smtClean="0"/>
              <a:t>10/23/2017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32508545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E4B801-F51A-4DCB-BD25-F5BA15E4D344}" type="datetimeFigureOut">
              <a:rPr lang="en-US" smtClean="0"/>
              <a:t>10/23/2017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20354243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4B801-F51A-4DCB-BD25-F5BA15E4D344}"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2086607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E4B801-F51A-4DCB-BD25-F5BA15E4D344}"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25891646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4B801-F51A-4DCB-BD25-F5BA15E4D344}"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14851905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4B801-F51A-4DCB-BD25-F5BA15E4D344}"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20786460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4B801-F51A-4DCB-BD25-F5BA15E4D344}"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11948282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4B801-F51A-4DCB-BD25-F5BA15E4D344}"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8D09F0-97DE-476B-922F-AB9E1ECE4806}"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793466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4B801-F51A-4DCB-BD25-F5BA15E4D344}"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32568028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E4B801-F51A-4DCB-BD25-F5BA15E4D344}" type="datetimeFigureOut">
              <a:rPr lang="en-US" smtClean="0"/>
              <a:t>10/23/2017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11923290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E4B801-F51A-4DCB-BD25-F5BA15E4D344}" type="datetimeFigureOut">
              <a:rPr lang="en-US" smtClean="0"/>
              <a:t>10/23/2017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39897535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4B801-F51A-4DCB-BD25-F5BA15E4D344}"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12470385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4B801-F51A-4DCB-BD25-F5BA15E4D344}"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16932389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0DE4B801-F51A-4DCB-BD25-F5BA15E4D344}" type="datetimeFigureOut">
              <a:rPr lang="en-US" smtClean="0"/>
              <a:t>10/23/2017</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3460176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E4B801-F51A-4DCB-BD25-F5BA15E4D344}"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23292999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4B801-F51A-4DCB-BD25-F5BA15E4D344}"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5765265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E4B801-F51A-4DCB-BD25-F5BA15E4D344}"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28818350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E4B801-F51A-4DCB-BD25-F5BA15E4D344}"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20003889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E4B801-F51A-4DCB-BD25-F5BA15E4D344}" type="datetimeFigureOut">
              <a:rPr lang="en-US" smtClean="0"/>
              <a:t>10/23/2017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29346963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E4B801-F51A-4DCB-BD25-F5BA15E4D344}" type="datetimeFigureOut">
              <a:rPr lang="en-US" smtClean="0"/>
              <a:t>10/23/2017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27933932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E4B801-F51A-4DCB-BD25-F5BA15E4D344}" type="datetimeFigureOut">
              <a:rPr lang="en-US" smtClean="0"/>
              <a:t>10/23/2017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20615881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4B801-F51A-4DCB-BD25-F5BA15E4D344}"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31526275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4B801-F51A-4DCB-BD25-F5BA15E4D344}"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234379230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4B801-F51A-4DCB-BD25-F5BA15E4D344}"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37361319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4B801-F51A-4DCB-BD25-F5BA15E4D344}"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1623541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E4B801-F51A-4DCB-BD25-F5BA15E4D344}"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418518121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4B801-F51A-4DCB-BD25-F5BA15E4D344}"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8D09F0-97DE-476B-922F-AB9E1ECE4806}"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6026002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4B801-F51A-4DCB-BD25-F5BA15E4D344}"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33028752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E4B801-F51A-4DCB-BD25-F5BA15E4D344}" type="datetimeFigureOut">
              <a:rPr lang="en-US" smtClean="0"/>
              <a:t>10/23/2017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15891507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E4B801-F51A-4DCB-BD25-F5BA15E4D344}" type="datetimeFigureOut">
              <a:rPr lang="en-US" smtClean="0"/>
              <a:t>10/23/2017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40445399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4B801-F51A-4DCB-BD25-F5BA15E4D344}"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352312366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4B801-F51A-4DCB-BD25-F5BA15E4D344}"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1294581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E4B801-F51A-4DCB-BD25-F5BA15E4D344}" type="datetimeFigureOut">
              <a:rPr lang="en-US" smtClean="0"/>
              <a:t>10/23/2017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3707379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E4B801-F51A-4DCB-BD25-F5BA15E4D344}" type="datetimeFigureOut">
              <a:rPr lang="en-US" smtClean="0"/>
              <a:t>10/23/2017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2826127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E4B801-F51A-4DCB-BD25-F5BA15E4D344}" type="datetimeFigureOut">
              <a:rPr lang="en-US" smtClean="0"/>
              <a:t>10/23/2017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1339800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4B801-F51A-4DCB-BD25-F5BA15E4D344}"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2071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4B801-F51A-4DCB-BD25-F5BA15E4D344}"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8D09F0-97DE-476B-922F-AB9E1ECE4806}" type="slidenum">
              <a:rPr lang="en-US" smtClean="0"/>
              <a:t>‹#›</a:t>
            </a:fld>
            <a:endParaRPr lang="en-US"/>
          </a:p>
        </p:txBody>
      </p:sp>
    </p:spTree>
    <p:extLst>
      <p:ext uri="{BB962C8B-B14F-4D97-AF65-F5344CB8AC3E}">
        <p14:creationId xmlns:p14="http://schemas.microsoft.com/office/powerpoint/2010/main" val="3760523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18" Type="http://schemas.openxmlformats.org/officeDocument/2006/relationships/theme" Target="../theme/theme3.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slideLayout" Target="../slideLayouts/slideLayout45.xml"/><Relationship Id="rId2" Type="http://schemas.openxmlformats.org/officeDocument/2006/relationships/slideLayout" Target="../slideLayouts/slideLayout30.xml"/><Relationship Id="rId16" Type="http://schemas.openxmlformats.org/officeDocument/2006/relationships/slideLayout" Target="../slideLayouts/slideLayout44.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10" Type="http://schemas.openxmlformats.org/officeDocument/2006/relationships/slideLayout" Target="../slideLayouts/slideLayout38.xml"/><Relationship Id="rId19" Type="http://schemas.openxmlformats.org/officeDocument/2006/relationships/image" Target="../media/image2.png"/><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E4B801-F51A-4DCB-BD25-F5BA15E4D344}" type="datetimeFigureOut">
              <a:rPr lang="en-US" smtClean="0"/>
              <a:t>10/23/2017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D09F0-97DE-476B-922F-AB9E1ECE4806}" type="slidenum">
              <a:rPr lang="en-US" smtClean="0"/>
              <a:t>‹#›</a:t>
            </a:fld>
            <a:endParaRPr lang="en-US"/>
          </a:p>
        </p:txBody>
      </p:sp>
    </p:spTree>
    <p:extLst>
      <p:ext uri="{BB962C8B-B14F-4D97-AF65-F5344CB8AC3E}">
        <p14:creationId xmlns:p14="http://schemas.microsoft.com/office/powerpoint/2010/main" val="4049335496"/>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DE4B801-F51A-4DCB-BD25-F5BA15E4D344}" type="datetimeFigureOut">
              <a:rPr lang="en-US" smtClean="0"/>
              <a:t>10/23/2017</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08D09F0-97DE-476B-922F-AB9E1ECE4806}" type="slidenum">
              <a:rPr lang="en-US" smtClean="0"/>
              <a:t>‹#›</a:t>
            </a:fld>
            <a:endParaRPr lang="en-US"/>
          </a:p>
        </p:txBody>
      </p:sp>
    </p:spTree>
    <p:extLst>
      <p:ext uri="{BB962C8B-B14F-4D97-AF65-F5344CB8AC3E}">
        <p14:creationId xmlns:p14="http://schemas.microsoft.com/office/powerpoint/2010/main" val="901390749"/>
      </p:ext>
    </p:extLst>
  </p:cSld>
  <p:clrMap bg1="dk1" tx1="lt1" bg2="dk2" tx2="lt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 id="2147483904" r:id="rId12"/>
    <p:sldLayoutId id="2147483905" r:id="rId13"/>
    <p:sldLayoutId id="2147483906" r:id="rId14"/>
    <p:sldLayoutId id="2147483907" r:id="rId15"/>
    <p:sldLayoutId id="2147483908" r:id="rId16"/>
    <p:sldLayoutId id="2147483909"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DE4B801-F51A-4DCB-BD25-F5BA15E4D344}" type="datetimeFigureOut">
              <a:rPr lang="en-US" smtClean="0"/>
              <a:t>10/23/2017</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08D09F0-97DE-476B-922F-AB9E1ECE4806}" type="slidenum">
              <a:rPr lang="en-US" smtClean="0"/>
              <a:t>‹#›</a:t>
            </a:fld>
            <a:endParaRPr lang="en-US"/>
          </a:p>
        </p:txBody>
      </p:sp>
    </p:spTree>
    <p:extLst>
      <p:ext uri="{BB962C8B-B14F-4D97-AF65-F5344CB8AC3E}">
        <p14:creationId xmlns:p14="http://schemas.microsoft.com/office/powerpoint/2010/main" val="1762758378"/>
      </p:ext>
    </p:extLst>
  </p:cSld>
  <p:clrMap bg1="dk1" tx1="lt1" bg2="dk2" tx2="lt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 id="2147483922" r:id="rId12"/>
    <p:sldLayoutId id="2147483923" r:id="rId13"/>
    <p:sldLayoutId id="2147483924" r:id="rId14"/>
    <p:sldLayoutId id="2147483925" r:id="rId15"/>
    <p:sldLayoutId id="2147483926" r:id="rId16"/>
    <p:sldLayoutId id="2147483927"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8" Type="http://schemas.openxmlformats.org/officeDocument/2006/relationships/hyperlink" Target="http://www.xe.com/currency/sgd-singapore-dollar" TargetMode="External"/><Relationship Id="rId3" Type="http://schemas.openxmlformats.org/officeDocument/2006/relationships/hyperlink" Target="http://www.xe.com/currency/eur-euro" TargetMode="External"/><Relationship Id="rId7" Type="http://schemas.openxmlformats.org/officeDocument/2006/relationships/hyperlink" Target="http://www.xe.com/currency/cad-canadian-dollar" TargetMode="External"/><Relationship Id="rId12" Type="http://schemas.openxmlformats.org/officeDocument/2006/relationships/hyperlink" Target="http://www.xe.com/currency/cny-chinese-yuan-renminbi" TargetMode="External"/><Relationship Id="rId2" Type="http://schemas.openxmlformats.org/officeDocument/2006/relationships/hyperlink" Target="http://www.xe.com/currency/usd-us-dollar" TargetMode="External"/><Relationship Id="rId1" Type="http://schemas.openxmlformats.org/officeDocument/2006/relationships/slideLayout" Target="../slideLayouts/slideLayout13.xml"/><Relationship Id="rId6" Type="http://schemas.openxmlformats.org/officeDocument/2006/relationships/hyperlink" Target="http://www.xe.com/currency/aud-australian-dollar" TargetMode="External"/><Relationship Id="rId11" Type="http://schemas.openxmlformats.org/officeDocument/2006/relationships/hyperlink" Target="http://www.xe.com/currency/jpy-japanese-yen" TargetMode="External"/><Relationship Id="rId5" Type="http://schemas.openxmlformats.org/officeDocument/2006/relationships/hyperlink" Target="http://www.xe.com/currency/inr-indian-rupee" TargetMode="External"/><Relationship Id="rId10" Type="http://schemas.openxmlformats.org/officeDocument/2006/relationships/hyperlink" Target="http://www.xe.com/currency/myr-malaysian-ringgit" TargetMode="External"/><Relationship Id="rId4" Type="http://schemas.openxmlformats.org/officeDocument/2006/relationships/hyperlink" Target="http://www.xe.com/currency/gbp-british-pound" TargetMode="External"/><Relationship Id="rId9" Type="http://schemas.openxmlformats.org/officeDocument/2006/relationships/hyperlink" Target="http://www.xe.com/currency/chf-swiss-franc"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8" Type="http://schemas.openxmlformats.org/officeDocument/2006/relationships/hyperlink" Target="https://www.barchart.com/forex/major-rates" TargetMode="External"/><Relationship Id="rId3" Type="http://schemas.openxmlformats.org/officeDocument/2006/relationships/hyperlink" Target="http://www.xe.com/currencytables/?from=USD" TargetMode="External"/><Relationship Id="rId7" Type="http://schemas.openxmlformats.org/officeDocument/2006/relationships/hyperlink" Target="http://www.bis.org/publ/rpfx16.htm?m=6%7C381%7C677" TargetMode="External"/><Relationship Id="rId2" Type="http://schemas.openxmlformats.org/officeDocument/2006/relationships/hyperlink" Target="https://www.thoughtco.com/what-determines-an-exchange-rate-1147883" TargetMode="External"/><Relationship Id="rId1" Type="http://schemas.openxmlformats.org/officeDocument/2006/relationships/slideLayout" Target="../slideLayouts/slideLayout13.xml"/><Relationship Id="rId6" Type="http://schemas.openxmlformats.org/officeDocument/2006/relationships/hyperlink" Target="http://www.investopedia.com/terms/s/spotexchangerate.asp" TargetMode="External"/><Relationship Id="rId5" Type="http://schemas.openxmlformats.org/officeDocument/2006/relationships/hyperlink" Target="https://www.compareremit.com/money-transfer-guide/key-factors-affecting-currency-exchange-rates/" TargetMode="External"/><Relationship Id="rId4" Type="http://schemas.openxmlformats.org/officeDocument/2006/relationships/hyperlink" Target="http://www.investopedia.com/terms/forex/f/foreign-exchange-markets.as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Foreign Exchange Market</a:t>
            </a:r>
          </a:p>
        </p:txBody>
      </p:sp>
      <p:sp>
        <p:nvSpPr>
          <p:cNvPr id="3" name="Subtitle 2"/>
          <p:cNvSpPr>
            <a:spLocks noGrp="1"/>
          </p:cNvSpPr>
          <p:nvPr>
            <p:ph type="subTitle" idx="1"/>
          </p:nvPr>
        </p:nvSpPr>
        <p:spPr/>
        <p:txBody>
          <a:bodyPr/>
          <a:lstStyle/>
          <a:p>
            <a:r>
              <a:rPr lang="en-US" dirty="0"/>
              <a:t>By: Megan Gilson and Brian hill</a:t>
            </a:r>
          </a:p>
        </p:txBody>
      </p:sp>
    </p:spTree>
    <p:extLst>
      <p:ext uri="{BB962C8B-B14F-4D97-AF65-F5344CB8AC3E}">
        <p14:creationId xmlns:p14="http://schemas.microsoft.com/office/powerpoint/2010/main" val="1822223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Forex Hours</a:t>
            </a:r>
          </a:p>
        </p:txBody>
      </p:sp>
      <p:sp>
        <p:nvSpPr>
          <p:cNvPr id="32" name="Content Placeholder 31"/>
          <p:cNvSpPr>
            <a:spLocks noGrp="1"/>
          </p:cNvSpPr>
          <p:nvPr>
            <p:ph idx="1"/>
          </p:nvPr>
        </p:nvSpPr>
        <p:spPr/>
        <p:txBody>
          <a:bodyPr>
            <a:normAutofit fontScale="85000" lnSpcReduction="20000"/>
          </a:bodyPr>
          <a:lstStyle/>
          <a:p>
            <a:r>
              <a:rPr lang="en-US" dirty="0">
                <a:effectLst/>
              </a:rPr>
              <a:t>24 Hours a day</a:t>
            </a:r>
          </a:p>
          <a:p>
            <a:r>
              <a:rPr lang="en-US" dirty="0">
                <a:effectLst/>
              </a:rPr>
              <a:t>New York 8am to 5pm EST</a:t>
            </a:r>
            <a:r>
              <a:rPr lang="en-US" dirty="0"/>
              <a:t/>
            </a:r>
            <a:br>
              <a:rPr lang="en-US" dirty="0"/>
            </a:br>
            <a:r>
              <a:rPr lang="en-US" dirty="0">
                <a:effectLst/>
              </a:rPr>
              <a:t>Tokyo 7pm to 4am EST</a:t>
            </a:r>
            <a:r>
              <a:rPr lang="en-US" dirty="0"/>
              <a:t/>
            </a:r>
            <a:br>
              <a:rPr lang="en-US" dirty="0"/>
            </a:br>
            <a:r>
              <a:rPr lang="en-US" dirty="0">
                <a:effectLst/>
              </a:rPr>
              <a:t>Sydney 5pm to 2am EST</a:t>
            </a:r>
            <a:r>
              <a:rPr lang="en-US" dirty="0"/>
              <a:t/>
            </a:r>
            <a:br>
              <a:rPr lang="en-US" dirty="0"/>
            </a:br>
            <a:r>
              <a:rPr lang="en-US" dirty="0">
                <a:effectLst/>
              </a:rPr>
              <a:t>London 3am to 12 noon EST</a:t>
            </a:r>
          </a:p>
          <a:p>
            <a:r>
              <a:rPr lang="en-US" dirty="0">
                <a:effectLst/>
              </a:rPr>
              <a:t>Prime times </a:t>
            </a:r>
          </a:p>
          <a:p>
            <a:pPr lvl="1"/>
            <a:r>
              <a:rPr lang="en-US" dirty="0">
                <a:effectLst/>
              </a:rPr>
              <a:t>Tokyo and Sydney- 7pm to 2am</a:t>
            </a:r>
          </a:p>
          <a:p>
            <a:pPr lvl="1"/>
            <a:r>
              <a:rPr lang="en-US" dirty="0">
                <a:effectLst/>
              </a:rPr>
              <a:t>Tokyo and London- 3am to 4am</a:t>
            </a:r>
          </a:p>
          <a:p>
            <a:pPr lvl="1"/>
            <a:r>
              <a:rPr lang="en-US" dirty="0">
                <a:effectLst/>
              </a:rPr>
              <a:t>New York and Sydney- 5pm</a:t>
            </a:r>
          </a:p>
          <a:p>
            <a:pPr lvl="1"/>
            <a:r>
              <a:rPr lang="en-US" dirty="0">
                <a:effectLst/>
              </a:rPr>
              <a:t>New York and London- 8am to 12pm </a:t>
            </a:r>
          </a:p>
          <a:p>
            <a:pPr lvl="1"/>
            <a:endParaRPr lang="en-US" dirty="0"/>
          </a:p>
        </p:txBody>
      </p:sp>
    </p:spTree>
    <p:extLst>
      <p:ext uri="{BB962C8B-B14F-4D97-AF65-F5344CB8AC3E}">
        <p14:creationId xmlns:p14="http://schemas.microsoft.com/office/powerpoint/2010/main" val="4139123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Exchange turnover By Currency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61960732"/>
              </p:ext>
            </p:extLst>
          </p:nvPr>
        </p:nvGraphicFramePr>
        <p:xfrm>
          <a:off x="493712" y="1851661"/>
          <a:ext cx="11201400" cy="4846314"/>
        </p:xfrm>
        <a:graphic>
          <a:graphicData uri="http://schemas.openxmlformats.org/drawingml/2006/table">
            <a:tbl>
              <a:tblPr firstRow="1" firstCol="1" bandRow="1">
                <a:tableStyleId>{EB344D84-9AFB-497E-A393-DC336BA19D2E}</a:tableStyleId>
              </a:tblPr>
              <a:tblGrid>
                <a:gridCol w="2171701"/>
                <a:gridCol w="1760220"/>
                <a:gridCol w="2971800"/>
                <a:gridCol w="4297679"/>
              </a:tblGrid>
              <a:tr h="440574">
                <a:tc>
                  <a:txBody>
                    <a:bodyPr/>
                    <a:lstStyle/>
                    <a:p>
                      <a:pPr marL="0" marR="0">
                        <a:lnSpc>
                          <a:spcPct val="200000"/>
                        </a:lnSpc>
                        <a:spcBef>
                          <a:spcPts val="0"/>
                        </a:spcBef>
                        <a:spcAft>
                          <a:spcPts val="0"/>
                        </a:spcAft>
                      </a:pPr>
                      <a:r>
                        <a:rPr lang="en-US" sz="1600">
                          <a:effectLst/>
                        </a:rPr>
                        <a:t>By Currency</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Total</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Spot Transactions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dirty="0">
                          <a:effectLst/>
                        </a:rPr>
                        <a:t>Foreign exchange swaps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r>
              <a:tr h="440574">
                <a:tc>
                  <a:txBody>
                    <a:bodyPr/>
                    <a:lstStyle/>
                    <a:p>
                      <a:pPr marL="0" marR="0">
                        <a:lnSpc>
                          <a:spcPct val="200000"/>
                        </a:lnSpc>
                        <a:spcBef>
                          <a:spcPts val="0"/>
                        </a:spcBef>
                        <a:spcAft>
                          <a:spcPts val="0"/>
                        </a:spcAft>
                      </a:pPr>
                      <a:r>
                        <a:rPr lang="en-US" sz="1600">
                          <a:effectLst/>
                        </a:rPr>
                        <a:t>USD</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4,438</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1,385</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2,160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r>
              <a:tr h="440574">
                <a:tc>
                  <a:txBody>
                    <a:bodyPr/>
                    <a:lstStyle/>
                    <a:p>
                      <a:pPr marL="0" marR="0">
                        <a:lnSpc>
                          <a:spcPct val="200000"/>
                        </a:lnSpc>
                        <a:spcBef>
                          <a:spcPts val="0"/>
                        </a:spcBef>
                        <a:spcAft>
                          <a:spcPts val="0"/>
                        </a:spcAft>
                      </a:pPr>
                      <a:r>
                        <a:rPr lang="en-US" sz="1600">
                          <a:effectLst/>
                        </a:rPr>
                        <a:t>EURO</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1,591</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519</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807</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r>
              <a:tr h="440574">
                <a:tc>
                  <a:txBody>
                    <a:bodyPr/>
                    <a:lstStyle/>
                    <a:p>
                      <a:pPr marL="0" marR="0">
                        <a:lnSpc>
                          <a:spcPct val="200000"/>
                        </a:lnSpc>
                        <a:spcBef>
                          <a:spcPts val="0"/>
                        </a:spcBef>
                        <a:spcAft>
                          <a:spcPts val="0"/>
                        </a:spcAft>
                      </a:pPr>
                      <a:r>
                        <a:rPr lang="en-US" sz="1600">
                          <a:effectLst/>
                        </a:rPr>
                        <a:t>JPY</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1,096</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395</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458</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r>
              <a:tr h="440574">
                <a:tc>
                  <a:txBody>
                    <a:bodyPr/>
                    <a:lstStyle/>
                    <a:p>
                      <a:pPr marL="0" marR="0">
                        <a:lnSpc>
                          <a:spcPct val="200000"/>
                        </a:lnSpc>
                        <a:spcBef>
                          <a:spcPts val="0"/>
                        </a:spcBef>
                        <a:spcAft>
                          <a:spcPts val="0"/>
                        </a:spcAft>
                      </a:pPr>
                      <a:r>
                        <a:rPr lang="en-US" sz="1600">
                          <a:effectLst/>
                        </a:rPr>
                        <a:t>GBP</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dirty="0">
                          <a:effectLst/>
                        </a:rPr>
                        <a:t>649</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211</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305</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r>
              <a:tr h="440574">
                <a:tc>
                  <a:txBody>
                    <a:bodyPr/>
                    <a:lstStyle/>
                    <a:p>
                      <a:pPr marL="0" marR="0">
                        <a:lnSpc>
                          <a:spcPct val="200000"/>
                        </a:lnSpc>
                        <a:spcBef>
                          <a:spcPts val="0"/>
                        </a:spcBef>
                        <a:spcAft>
                          <a:spcPts val="0"/>
                        </a:spcAft>
                      </a:pPr>
                      <a:r>
                        <a:rPr lang="en-US" sz="1600">
                          <a:effectLst/>
                        </a:rPr>
                        <a:t>AUD</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348</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143</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138</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r>
              <a:tr h="440574">
                <a:tc>
                  <a:txBody>
                    <a:bodyPr/>
                    <a:lstStyle/>
                    <a:p>
                      <a:pPr marL="0" marR="0">
                        <a:lnSpc>
                          <a:spcPct val="200000"/>
                        </a:lnSpc>
                        <a:spcBef>
                          <a:spcPts val="0"/>
                        </a:spcBef>
                        <a:spcAft>
                          <a:spcPts val="0"/>
                        </a:spcAft>
                      </a:pPr>
                      <a:r>
                        <a:rPr lang="en-US" sz="1600">
                          <a:effectLst/>
                        </a:rPr>
                        <a:t>CAD</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260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105</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103</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r>
              <a:tr h="440574">
                <a:tc>
                  <a:txBody>
                    <a:bodyPr/>
                    <a:lstStyle/>
                    <a:p>
                      <a:pPr marL="0" marR="0">
                        <a:lnSpc>
                          <a:spcPct val="200000"/>
                        </a:lnSpc>
                        <a:spcBef>
                          <a:spcPts val="0"/>
                        </a:spcBef>
                        <a:spcAft>
                          <a:spcPts val="0"/>
                        </a:spcAft>
                      </a:pPr>
                      <a:r>
                        <a:rPr lang="en-US" sz="1600">
                          <a:effectLst/>
                        </a:rPr>
                        <a:t>CHF</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243</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57</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150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r>
              <a:tr h="440574">
                <a:tc>
                  <a:txBody>
                    <a:bodyPr/>
                    <a:lstStyle/>
                    <a:p>
                      <a:pPr marL="0" marR="0">
                        <a:lnSpc>
                          <a:spcPct val="200000"/>
                        </a:lnSpc>
                        <a:spcBef>
                          <a:spcPts val="0"/>
                        </a:spcBef>
                        <a:spcAft>
                          <a:spcPts val="0"/>
                        </a:spcAft>
                      </a:pPr>
                      <a:r>
                        <a:rPr lang="en-US" sz="1600">
                          <a:effectLst/>
                        </a:rPr>
                        <a:t>CNY</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202</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68</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86</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r>
              <a:tr h="440574">
                <a:tc>
                  <a:txBody>
                    <a:bodyPr/>
                    <a:lstStyle/>
                    <a:p>
                      <a:pPr marL="0" marR="0">
                        <a:lnSpc>
                          <a:spcPct val="200000"/>
                        </a:lnSpc>
                        <a:spcBef>
                          <a:spcPts val="0"/>
                        </a:spcBef>
                        <a:spcAft>
                          <a:spcPts val="0"/>
                        </a:spcAft>
                      </a:pPr>
                      <a:r>
                        <a:rPr lang="en-US" sz="1600">
                          <a:effectLst/>
                        </a:rPr>
                        <a:t>SEK</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112</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34</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59</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r>
              <a:tr h="440574">
                <a:tc>
                  <a:txBody>
                    <a:bodyPr/>
                    <a:lstStyle/>
                    <a:p>
                      <a:pPr marL="0" marR="0">
                        <a:lnSpc>
                          <a:spcPct val="200000"/>
                        </a:lnSpc>
                        <a:spcBef>
                          <a:spcPts val="0"/>
                        </a:spcBef>
                        <a:spcAft>
                          <a:spcPts val="0"/>
                        </a:spcAft>
                      </a:pPr>
                      <a:r>
                        <a:rPr lang="en-US" sz="1600">
                          <a:effectLst/>
                        </a:rPr>
                        <a:t>Other Currencies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1,195</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a:effectLst/>
                        </a:rPr>
                        <a:t>388</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c>
                  <a:txBody>
                    <a:bodyPr/>
                    <a:lstStyle/>
                    <a:p>
                      <a:pPr marL="0" marR="0">
                        <a:lnSpc>
                          <a:spcPct val="200000"/>
                        </a:lnSpc>
                        <a:spcBef>
                          <a:spcPts val="0"/>
                        </a:spcBef>
                        <a:spcAft>
                          <a:spcPts val="0"/>
                        </a:spcAft>
                      </a:pPr>
                      <a:r>
                        <a:rPr lang="en-US" sz="1600" dirty="0">
                          <a:effectLst/>
                        </a:rPr>
                        <a:t>409</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434" marR="47434" marT="0" marB="0"/>
                </a:tc>
              </a:tr>
            </a:tbl>
          </a:graphicData>
        </a:graphic>
      </p:graphicFrame>
    </p:spTree>
    <p:extLst>
      <p:ext uri="{BB962C8B-B14F-4D97-AF65-F5344CB8AC3E}">
        <p14:creationId xmlns:p14="http://schemas.microsoft.com/office/powerpoint/2010/main" val="2176361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Foreign Exchange </a:t>
            </a:r>
            <a:r>
              <a:rPr lang="en-US" dirty="0" smtClean="0"/>
              <a:t>turnover by country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3779970"/>
              </p:ext>
            </p:extLst>
          </p:nvPr>
        </p:nvGraphicFramePr>
        <p:xfrm>
          <a:off x="525779" y="1943101"/>
          <a:ext cx="10927080" cy="4738562"/>
        </p:xfrm>
        <a:graphic>
          <a:graphicData uri="http://schemas.openxmlformats.org/drawingml/2006/table">
            <a:tbl>
              <a:tblPr firstRow="1" firstCol="1" bandRow="1">
                <a:tableStyleId>{85BE263C-DBD7-4A20-BB59-AAB30ACAA65A}</a:tableStyleId>
              </a:tblPr>
              <a:tblGrid>
                <a:gridCol w="2731770"/>
                <a:gridCol w="2731770"/>
                <a:gridCol w="2731770"/>
                <a:gridCol w="2731770"/>
              </a:tblGrid>
              <a:tr h="471362">
                <a:tc>
                  <a:txBody>
                    <a:bodyPr/>
                    <a:lstStyle/>
                    <a:p>
                      <a:pPr marL="0" marR="0">
                        <a:lnSpc>
                          <a:spcPct val="200000"/>
                        </a:lnSpc>
                        <a:spcBef>
                          <a:spcPts val="0"/>
                        </a:spcBef>
                        <a:spcAft>
                          <a:spcPts val="0"/>
                        </a:spcAft>
                      </a:pPr>
                      <a:r>
                        <a:rPr lang="en-US" sz="1600" dirty="0">
                          <a:effectLst/>
                        </a:rPr>
                        <a:t>By Country</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Total</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Spot Transactions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Foreign exchange swaps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r>
              <a:tr h="387204">
                <a:tc>
                  <a:txBody>
                    <a:bodyPr/>
                    <a:lstStyle/>
                    <a:p>
                      <a:pPr marL="0" marR="0">
                        <a:lnSpc>
                          <a:spcPct val="200000"/>
                        </a:lnSpc>
                        <a:spcBef>
                          <a:spcPts val="0"/>
                        </a:spcBef>
                        <a:spcAft>
                          <a:spcPts val="0"/>
                        </a:spcAft>
                      </a:pPr>
                      <a:r>
                        <a:rPr lang="en-US" sz="1600">
                          <a:effectLst/>
                        </a:rPr>
                        <a:t>United Kingdom</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2,406</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784</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1,161</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r>
              <a:tr h="387204">
                <a:tc>
                  <a:txBody>
                    <a:bodyPr/>
                    <a:lstStyle/>
                    <a:p>
                      <a:pPr marL="0" marR="0">
                        <a:lnSpc>
                          <a:spcPct val="200000"/>
                        </a:lnSpc>
                        <a:spcBef>
                          <a:spcPts val="0"/>
                        </a:spcBef>
                        <a:spcAft>
                          <a:spcPts val="0"/>
                        </a:spcAft>
                      </a:pPr>
                      <a:r>
                        <a:rPr lang="en-US" sz="1600">
                          <a:effectLst/>
                        </a:rPr>
                        <a:t>United States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1,272</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581</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391</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r>
              <a:tr h="387204">
                <a:tc>
                  <a:txBody>
                    <a:bodyPr/>
                    <a:lstStyle/>
                    <a:p>
                      <a:pPr marL="0" marR="0">
                        <a:lnSpc>
                          <a:spcPct val="200000"/>
                        </a:lnSpc>
                        <a:spcBef>
                          <a:spcPts val="0"/>
                        </a:spcBef>
                        <a:spcAft>
                          <a:spcPts val="0"/>
                        </a:spcAft>
                      </a:pPr>
                      <a:r>
                        <a:rPr lang="en-US" sz="1600">
                          <a:effectLst/>
                        </a:rPr>
                        <a:t>Singapore</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517</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122</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248</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r>
              <a:tr h="387204">
                <a:tc>
                  <a:txBody>
                    <a:bodyPr/>
                    <a:lstStyle/>
                    <a:p>
                      <a:pPr marL="0" marR="0">
                        <a:lnSpc>
                          <a:spcPct val="200000"/>
                        </a:lnSpc>
                        <a:spcBef>
                          <a:spcPts val="0"/>
                        </a:spcBef>
                        <a:spcAft>
                          <a:spcPts val="0"/>
                        </a:spcAft>
                      </a:pPr>
                      <a:r>
                        <a:rPr lang="en-US" sz="1600">
                          <a:effectLst/>
                        </a:rPr>
                        <a:t>Hong Kong SAR</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dirty="0">
                          <a:effectLst/>
                        </a:rPr>
                        <a:t>437</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92</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276</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r>
              <a:tr h="387204">
                <a:tc>
                  <a:txBody>
                    <a:bodyPr/>
                    <a:lstStyle/>
                    <a:p>
                      <a:pPr marL="0" marR="0">
                        <a:lnSpc>
                          <a:spcPct val="200000"/>
                        </a:lnSpc>
                        <a:spcBef>
                          <a:spcPts val="0"/>
                        </a:spcBef>
                        <a:spcAft>
                          <a:spcPts val="0"/>
                        </a:spcAft>
                      </a:pPr>
                      <a:r>
                        <a:rPr lang="en-US" sz="1600">
                          <a:effectLst/>
                        </a:rPr>
                        <a:t>Japan</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399</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110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206</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r>
              <a:tr h="387204">
                <a:tc>
                  <a:txBody>
                    <a:bodyPr/>
                    <a:lstStyle/>
                    <a:p>
                      <a:pPr marL="0" marR="0">
                        <a:lnSpc>
                          <a:spcPct val="200000"/>
                        </a:lnSpc>
                        <a:spcBef>
                          <a:spcPts val="0"/>
                        </a:spcBef>
                        <a:spcAft>
                          <a:spcPts val="0"/>
                        </a:spcAft>
                      </a:pPr>
                      <a:r>
                        <a:rPr lang="en-US" sz="1600">
                          <a:effectLst/>
                        </a:rPr>
                        <a:t>France</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181</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23</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137</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r>
              <a:tr h="387204">
                <a:tc>
                  <a:txBody>
                    <a:bodyPr/>
                    <a:lstStyle/>
                    <a:p>
                      <a:pPr marL="0" marR="0">
                        <a:lnSpc>
                          <a:spcPct val="200000"/>
                        </a:lnSpc>
                        <a:spcBef>
                          <a:spcPts val="0"/>
                        </a:spcBef>
                        <a:spcAft>
                          <a:spcPts val="0"/>
                        </a:spcAft>
                      </a:pPr>
                      <a:r>
                        <a:rPr lang="en-US" sz="1600">
                          <a:effectLst/>
                        </a:rPr>
                        <a:t>Switzerland</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156</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25</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116</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r>
              <a:tr h="387204">
                <a:tc>
                  <a:txBody>
                    <a:bodyPr/>
                    <a:lstStyle/>
                    <a:p>
                      <a:pPr marL="0" marR="0">
                        <a:lnSpc>
                          <a:spcPct val="200000"/>
                        </a:lnSpc>
                        <a:spcBef>
                          <a:spcPts val="0"/>
                        </a:spcBef>
                        <a:spcAft>
                          <a:spcPts val="0"/>
                        </a:spcAft>
                      </a:pPr>
                      <a:r>
                        <a:rPr lang="en-US" sz="1600">
                          <a:effectLst/>
                        </a:rPr>
                        <a:t>Australia</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121</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27</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81</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r>
              <a:tr h="387204">
                <a:tc>
                  <a:txBody>
                    <a:bodyPr/>
                    <a:lstStyle/>
                    <a:p>
                      <a:pPr marL="0" marR="0">
                        <a:lnSpc>
                          <a:spcPct val="200000"/>
                        </a:lnSpc>
                        <a:spcBef>
                          <a:spcPts val="0"/>
                        </a:spcBef>
                        <a:spcAft>
                          <a:spcPts val="0"/>
                        </a:spcAft>
                      </a:pPr>
                      <a:r>
                        <a:rPr lang="en-US" sz="1600">
                          <a:effectLst/>
                        </a:rPr>
                        <a:t>Germany</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16</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23</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85</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r>
              <a:tr h="387204">
                <a:tc>
                  <a:txBody>
                    <a:bodyPr/>
                    <a:lstStyle/>
                    <a:p>
                      <a:pPr marL="0" marR="0">
                        <a:lnSpc>
                          <a:spcPct val="200000"/>
                        </a:lnSpc>
                        <a:spcBef>
                          <a:spcPts val="0"/>
                        </a:spcBef>
                        <a:spcAft>
                          <a:spcPts val="0"/>
                        </a:spcAft>
                      </a:pPr>
                      <a:r>
                        <a:rPr lang="en-US" sz="1600">
                          <a:effectLst/>
                        </a:rPr>
                        <a:t>Other Countries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dirty="0">
                          <a:effectLst/>
                        </a:rPr>
                        <a:t>909</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a:effectLst/>
                        </a:rPr>
                        <a:t>268</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c>
                  <a:txBody>
                    <a:bodyPr/>
                    <a:lstStyle/>
                    <a:p>
                      <a:pPr marL="0" marR="0">
                        <a:lnSpc>
                          <a:spcPct val="200000"/>
                        </a:lnSpc>
                        <a:spcBef>
                          <a:spcPts val="0"/>
                        </a:spcBef>
                        <a:spcAft>
                          <a:spcPts val="0"/>
                        </a:spcAft>
                      </a:pPr>
                      <a:r>
                        <a:rPr lang="en-US" sz="1600" dirty="0">
                          <a:effectLst/>
                        </a:rPr>
                        <a:t>509</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504" marR="41504" marT="0" marB="0"/>
                </a:tc>
              </a:tr>
            </a:tbl>
          </a:graphicData>
        </a:graphic>
      </p:graphicFrame>
    </p:spTree>
    <p:extLst>
      <p:ext uri="{BB962C8B-B14F-4D97-AF65-F5344CB8AC3E}">
        <p14:creationId xmlns:p14="http://schemas.microsoft.com/office/powerpoint/2010/main" val="3423744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are Currencies determined?</a:t>
            </a:r>
          </a:p>
        </p:txBody>
      </p:sp>
      <p:sp>
        <p:nvSpPr>
          <p:cNvPr id="3" name="Content Placeholder 2"/>
          <p:cNvSpPr>
            <a:spLocks noGrp="1"/>
          </p:cNvSpPr>
          <p:nvPr>
            <p:ph idx="1"/>
          </p:nvPr>
        </p:nvSpPr>
        <p:spPr/>
        <p:txBody>
          <a:bodyPr>
            <a:normAutofit fontScale="92500" lnSpcReduction="20000"/>
          </a:bodyPr>
          <a:lstStyle/>
          <a:p>
            <a:r>
              <a:rPr lang="en-US" dirty="0"/>
              <a:t>Currencies are determined by countries and governments</a:t>
            </a:r>
            <a:r>
              <a:rPr lang="en-US" dirty="0" smtClean="0"/>
              <a:t>.</a:t>
            </a:r>
          </a:p>
          <a:p>
            <a:r>
              <a:rPr lang="en-US" dirty="0" smtClean="0"/>
              <a:t>How </a:t>
            </a:r>
            <a:r>
              <a:rPr lang="en-US" dirty="0"/>
              <a:t>much will the currency be in a foreign country? </a:t>
            </a:r>
          </a:p>
          <a:p>
            <a:pPr lvl="1"/>
            <a:r>
              <a:rPr lang="en-US" dirty="0"/>
              <a:t>This is called the exchange rate</a:t>
            </a:r>
          </a:p>
          <a:p>
            <a:r>
              <a:rPr lang="en-US" dirty="0"/>
              <a:t>This is found and measured on the Forex </a:t>
            </a:r>
            <a:r>
              <a:rPr lang="en-US" dirty="0" smtClean="0"/>
              <a:t>Market.</a:t>
            </a:r>
          </a:p>
          <a:p>
            <a:r>
              <a:rPr lang="en-US" dirty="0" smtClean="0"/>
              <a:t>Foreign </a:t>
            </a:r>
            <a:r>
              <a:rPr lang="en-US" dirty="0"/>
              <a:t>exchange reserves. </a:t>
            </a:r>
          </a:p>
          <a:p>
            <a:pPr lvl="1"/>
            <a:r>
              <a:rPr lang="en-US" dirty="0"/>
              <a:t>Aka how much money other governments have of your currency </a:t>
            </a:r>
          </a:p>
          <a:p>
            <a:r>
              <a:rPr lang="en-US" dirty="0"/>
              <a:t>The more other governments have of your currency the more valuable your currency is.</a:t>
            </a:r>
          </a:p>
          <a:p>
            <a:endParaRPr lang="en-US" dirty="0"/>
          </a:p>
          <a:p>
            <a:endParaRPr lang="en-US" dirty="0"/>
          </a:p>
          <a:p>
            <a:endParaRPr lang="en-US" dirty="0"/>
          </a:p>
        </p:txBody>
      </p:sp>
    </p:spTree>
    <p:extLst>
      <p:ext uri="{BB962C8B-B14F-4D97-AF65-F5344CB8AC3E}">
        <p14:creationId xmlns:p14="http://schemas.microsoft.com/office/powerpoint/2010/main" val="3586094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693634" y="283667"/>
          <a:ext cx="10845835" cy="5676508"/>
        </p:xfrm>
        <a:graphic>
          <a:graphicData uri="http://schemas.openxmlformats.org/drawingml/2006/table">
            <a:tbl>
              <a:tblPr firstRow="1" firstCol="1" bandRow="1">
                <a:tableStyleId>{073A0DAA-6AF3-43AB-8588-CEC1D06C72B9}</a:tableStyleId>
              </a:tblPr>
              <a:tblGrid>
                <a:gridCol w="1602026">
                  <a:extLst>
                    <a:ext uri="{9D8B030D-6E8A-4147-A177-3AD203B41FA5}">
                      <a16:colId xmlns:a16="http://schemas.microsoft.com/office/drawing/2014/main" xmlns="" val="20000"/>
                    </a:ext>
                  </a:extLst>
                </a:gridCol>
                <a:gridCol w="2606269">
                  <a:extLst>
                    <a:ext uri="{9D8B030D-6E8A-4147-A177-3AD203B41FA5}">
                      <a16:colId xmlns:a16="http://schemas.microsoft.com/office/drawing/2014/main" xmlns="" val="20001"/>
                    </a:ext>
                  </a:extLst>
                </a:gridCol>
                <a:gridCol w="3264806">
                  <a:extLst>
                    <a:ext uri="{9D8B030D-6E8A-4147-A177-3AD203B41FA5}">
                      <a16:colId xmlns:a16="http://schemas.microsoft.com/office/drawing/2014/main" xmlns="" val="20002"/>
                    </a:ext>
                  </a:extLst>
                </a:gridCol>
                <a:gridCol w="3372734">
                  <a:extLst>
                    <a:ext uri="{9D8B030D-6E8A-4147-A177-3AD203B41FA5}">
                      <a16:colId xmlns:a16="http://schemas.microsoft.com/office/drawing/2014/main" xmlns="" val="20003"/>
                    </a:ext>
                  </a:extLst>
                </a:gridCol>
              </a:tblGrid>
              <a:tr h="391437">
                <a:tc>
                  <a:txBody>
                    <a:bodyPr/>
                    <a:lstStyle/>
                    <a:p>
                      <a:pPr marL="0" marR="0">
                        <a:lnSpc>
                          <a:spcPct val="200000"/>
                        </a:lnSpc>
                        <a:spcBef>
                          <a:spcPts val="0"/>
                        </a:spcBef>
                        <a:spcAft>
                          <a:spcPts val="0"/>
                        </a:spcAft>
                      </a:pPr>
                      <a:r>
                        <a:rPr lang="en-US" sz="1200" dirty="0">
                          <a:effectLst/>
                        </a:rPr>
                        <a:t>Currency code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nSpc>
                          <a:spcPct val="200000"/>
                        </a:lnSpc>
                        <a:spcBef>
                          <a:spcPts val="0"/>
                        </a:spcBef>
                        <a:spcAft>
                          <a:spcPts val="0"/>
                        </a:spcAft>
                      </a:pPr>
                      <a:r>
                        <a:rPr lang="en-US" sz="1200" dirty="0">
                          <a:effectLst/>
                        </a:rPr>
                        <a:t>Currency name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a:effectLst/>
                        </a:rPr>
                        <a:t>Units per USD</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dirty="0">
                          <a:effectLst/>
                        </a:rPr>
                        <a:t>USD per Unit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extLst>
                  <a:ext uri="{0D108BD9-81ED-4DB2-BD59-A6C34878D82A}">
                    <a16:rowId xmlns:a16="http://schemas.microsoft.com/office/drawing/2014/main" xmlns="" val="10000"/>
                  </a:ext>
                </a:extLst>
              </a:tr>
              <a:tr h="391437">
                <a:tc>
                  <a:txBody>
                    <a:bodyPr/>
                    <a:lstStyle/>
                    <a:p>
                      <a:pPr marL="0" marR="0">
                        <a:lnSpc>
                          <a:spcPct val="200000"/>
                        </a:lnSpc>
                        <a:spcBef>
                          <a:spcPts val="0"/>
                        </a:spcBef>
                        <a:spcAft>
                          <a:spcPts val="0"/>
                        </a:spcAft>
                      </a:pPr>
                      <a:r>
                        <a:rPr lang="en-US" sz="1200" u="none" strike="noStrike" dirty="0">
                          <a:effectLst/>
                          <a:hlinkClick r:id="rId2"/>
                        </a:rPr>
                        <a:t>USD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nSpc>
                          <a:spcPct val="200000"/>
                        </a:lnSpc>
                        <a:spcBef>
                          <a:spcPts val="0"/>
                        </a:spcBef>
                        <a:spcAft>
                          <a:spcPts val="0"/>
                        </a:spcAft>
                      </a:pPr>
                      <a:r>
                        <a:rPr lang="en-US" sz="1200" dirty="0">
                          <a:effectLst/>
                        </a:rPr>
                        <a:t>US Dollar</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a:effectLst/>
                        </a:rPr>
                        <a:t>1.0000000000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dirty="0">
                          <a:effectLst/>
                        </a:rPr>
                        <a:t>1.0000000000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extLst>
                  <a:ext uri="{0D108BD9-81ED-4DB2-BD59-A6C34878D82A}">
                    <a16:rowId xmlns:a16="http://schemas.microsoft.com/office/drawing/2014/main" xmlns="" val="10001"/>
                  </a:ext>
                </a:extLst>
              </a:tr>
              <a:tr h="391437">
                <a:tc>
                  <a:txBody>
                    <a:bodyPr/>
                    <a:lstStyle/>
                    <a:p>
                      <a:pPr marL="0" marR="0">
                        <a:lnSpc>
                          <a:spcPct val="200000"/>
                        </a:lnSpc>
                        <a:spcBef>
                          <a:spcPts val="0"/>
                        </a:spcBef>
                        <a:spcAft>
                          <a:spcPts val="0"/>
                        </a:spcAft>
                      </a:pPr>
                      <a:r>
                        <a:rPr lang="en-US" sz="1200" u="none" strike="noStrike" dirty="0">
                          <a:effectLst/>
                          <a:hlinkClick r:id="rId3"/>
                        </a:rPr>
                        <a:t>EUR</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nSpc>
                          <a:spcPct val="200000"/>
                        </a:lnSpc>
                        <a:spcBef>
                          <a:spcPts val="0"/>
                        </a:spcBef>
                        <a:spcAft>
                          <a:spcPts val="0"/>
                        </a:spcAft>
                      </a:pPr>
                      <a:r>
                        <a:rPr lang="en-US" sz="1200" dirty="0">
                          <a:effectLst/>
                        </a:rPr>
                        <a:t>Euro</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dirty="0">
                          <a:effectLst/>
                        </a:rPr>
                        <a:t>0.8504509570</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a:effectLst/>
                        </a:rPr>
                        <a:t>1.1758467573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extLst>
                  <a:ext uri="{0D108BD9-81ED-4DB2-BD59-A6C34878D82A}">
                    <a16:rowId xmlns:a16="http://schemas.microsoft.com/office/drawing/2014/main" xmlns="" val="10002"/>
                  </a:ext>
                </a:extLst>
              </a:tr>
              <a:tr h="391437">
                <a:tc>
                  <a:txBody>
                    <a:bodyPr/>
                    <a:lstStyle/>
                    <a:p>
                      <a:pPr marL="0" marR="0">
                        <a:lnSpc>
                          <a:spcPct val="200000"/>
                        </a:lnSpc>
                        <a:spcBef>
                          <a:spcPts val="0"/>
                        </a:spcBef>
                        <a:spcAft>
                          <a:spcPts val="0"/>
                        </a:spcAft>
                      </a:pPr>
                      <a:r>
                        <a:rPr lang="en-US" sz="1200" u="none" strike="noStrike">
                          <a:effectLst/>
                          <a:hlinkClick r:id="rId4"/>
                        </a:rPr>
                        <a:t>GBP</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nSpc>
                          <a:spcPct val="200000"/>
                        </a:lnSpc>
                        <a:spcBef>
                          <a:spcPts val="0"/>
                        </a:spcBef>
                        <a:spcAft>
                          <a:spcPts val="0"/>
                        </a:spcAft>
                      </a:pPr>
                      <a:r>
                        <a:rPr lang="en-US" sz="1200">
                          <a:effectLst/>
                        </a:rPr>
                        <a:t>British Pound</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dirty="0">
                          <a:effectLst/>
                        </a:rPr>
                        <a:t>0.7588428321</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a:effectLst/>
                        </a:rPr>
                        <a:t>1.3177959357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extLst>
                  <a:ext uri="{0D108BD9-81ED-4DB2-BD59-A6C34878D82A}">
                    <a16:rowId xmlns:a16="http://schemas.microsoft.com/office/drawing/2014/main" xmlns="" val="10003"/>
                  </a:ext>
                </a:extLst>
              </a:tr>
              <a:tr h="391437">
                <a:tc>
                  <a:txBody>
                    <a:bodyPr/>
                    <a:lstStyle/>
                    <a:p>
                      <a:pPr marL="0" marR="0">
                        <a:lnSpc>
                          <a:spcPct val="200000"/>
                        </a:lnSpc>
                        <a:spcBef>
                          <a:spcPts val="0"/>
                        </a:spcBef>
                        <a:spcAft>
                          <a:spcPts val="0"/>
                        </a:spcAft>
                      </a:pPr>
                      <a:r>
                        <a:rPr lang="en-US" sz="1200" u="none" strike="noStrike">
                          <a:effectLst/>
                          <a:hlinkClick r:id="rId5"/>
                        </a:rPr>
                        <a:t>INR</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nSpc>
                          <a:spcPct val="200000"/>
                        </a:lnSpc>
                        <a:spcBef>
                          <a:spcPts val="0"/>
                        </a:spcBef>
                        <a:spcAft>
                          <a:spcPts val="0"/>
                        </a:spcAft>
                      </a:pPr>
                      <a:r>
                        <a:rPr lang="en-US" sz="1200">
                          <a:effectLst/>
                        </a:rPr>
                        <a:t>Indian Rupee</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dirty="0">
                          <a:effectLst/>
                        </a:rPr>
                        <a:t>65.0503064935</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dirty="0">
                          <a:effectLst/>
                        </a:rPr>
                        <a:t>0.0153727177</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extLst>
                  <a:ext uri="{0D108BD9-81ED-4DB2-BD59-A6C34878D82A}">
                    <a16:rowId xmlns:a16="http://schemas.microsoft.com/office/drawing/2014/main" xmlns="" val="10004"/>
                  </a:ext>
                </a:extLst>
              </a:tr>
              <a:tr h="569808">
                <a:tc>
                  <a:txBody>
                    <a:bodyPr/>
                    <a:lstStyle/>
                    <a:p>
                      <a:pPr marL="0" marR="0">
                        <a:lnSpc>
                          <a:spcPct val="200000"/>
                        </a:lnSpc>
                        <a:spcBef>
                          <a:spcPts val="0"/>
                        </a:spcBef>
                        <a:spcAft>
                          <a:spcPts val="0"/>
                        </a:spcAft>
                      </a:pPr>
                      <a:r>
                        <a:rPr lang="en-US" sz="1200" u="none" strike="noStrike">
                          <a:effectLst/>
                          <a:hlinkClick r:id="rId6"/>
                        </a:rPr>
                        <a:t>AUD</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nSpc>
                          <a:spcPct val="200000"/>
                        </a:lnSpc>
                        <a:spcBef>
                          <a:spcPts val="0"/>
                        </a:spcBef>
                        <a:spcAft>
                          <a:spcPts val="0"/>
                        </a:spcAft>
                      </a:pPr>
                      <a:r>
                        <a:rPr lang="en-US" sz="1200">
                          <a:effectLst/>
                        </a:rPr>
                        <a:t>Australian Dollar</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dirty="0">
                          <a:effectLst/>
                        </a:rPr>
                        <a:t>1.2812920554</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a:effectLst/>
                        </a:rPr>
                        <a:t>0.7804621872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extLst>
                  <a:ext uri="{0D108BD9-81ED-4DB2-BD59-A6C34878D82A}">
                    <a16:rowId xmlns:a16="http://schemas.microsoft.com/office/drawing/2014/main" xmlns="" val="10005"/>
                  </a:ext>
                </a:extLst>
              </a:tr>
              <a:tr h="569808">
                <a:tc>
                  <a:txBody>
                    <a:bodyPr/>
                    <a:lstStyle/>
                    <a:p>
                      <a:pPr marL="0" marR="0">
                        <a:lnSpc>
                          <a:spcPct val="200000"/>
                        </a:lnSpc>
                        <a:spcBef>
                          <a:spcPts val="0"/>
                        </a:spcBef>
                        <a:spcAft>
                          <a:spcPts val="0"/>
                        </a:spcAft>
                      </a:pPr>
                      <a:r>
                        <a:rPr lang="en-US" sz="1200" u="none" strike="noStrike">
                          <a:effectLst/>
                          <a:hlinkClick r:id="rId7"/>
                        </a:rPr>
                        <a:t>CAD</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nSpc>
                          <a:spcPct val="200000"/>
                        </a:lnSpc>
                        <a:spcBef>
                          <a:spcPts val="0"/>
                        </a:spcBef>
                        <a:spcAft>
                          <a:spcPts val="0"/>
                        </a:spcAft>
                      </a:pPr>
                      <a:r>
                        <a:rPr lang="en-US" sz="1200">
                          <a:effectLst/>
                        </a:rPr>
                        <a:t>Canadian Dollar</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a:effectLst/>
                        </a:rPr>
                        <a:t>1.2639840238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a:effectLst/>
                        </a:rPr>
                        <a:t>0.7911492402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extLst>
                  <a:ext uri="{0D108BD9-81ED-4DB2-BD59-A6C34878D82A}">
                    <a16:rowId xmlns:a16="http://schemas.microsoft.com/office/drawing/2014/main" xmlns="" val="10006"/>
                  </a:ext>
                </a:extLst>
              </a:tr>
              <a:tr h="569808">
                <a:tc>
                  <a:txBody>
                    <a:bodyPr/>
                    <a:lstStyle/>
                    <a:p>
                      <a:pPr marL="0" marR="0">
                        <a:lnSpc>
                          <a:spcPct val="200000"/>
                        </a:lnSpc>
                        <a:spcBef>
                          <a:spcPts val="0"/>
                        </a:spcBef>
                        <a:spcAft>
                          <a:spcPts val="0"/>
                        </a:spcAft>
                      </a:pPr>
                      <a:r>
                        <a:rPr lang="en-US" sz="1200" u="none" strike="noStrike">
                          <a:effectLst/>
                          <a:hlinkClick r:id="rId8"/>
                        </a:rPr>
                        <a:t>SGD</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nSpc>
                          <a:spcPct val="200000"/>
                        </a:lnSpc>
                        <a:spcBef>
                          <a:spcPts val="0"/>
                        </a:spcBef>
                        <a:spcAft>
                          <a:spcPts val="0"/>
                        </a:spcAft>
                      </a:pPr>
                      <a:r>
                        <a:rPr lang="en-US" sz="1200">
                          <a:effectLst/>
                        </a:rPr>
                        <a:t>Singapore Dollar</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dirty="0">
                          <a:effectLst/>
                        </a:rPr>
                        <a:t>1.3633225438</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a:effectLst/>
                        </a:rPr>
                        <a:t>0.7335021375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extLst>
                  <a:ext uri="{0D108BD9-81ED-4DB2-BD59-A6C34878D82A}">
                    <a16:rowId xmlns:a16="http://schemas.microsoft.com/office/drawing/2014/main" xmlns="" val="10007"/>
                  </a:ext>
                </a:extLst>
              </a:tr>
              <a:tr h="391437">
                <a:tc>
                  <a:txBody>
                    <a:bodyPr/>
                    <a:lstStyle/>
                    <a:p>
                      <a:pPr marL="0" marR="0">
                        <a:lnSpc>
                          <a:spcPct val="200000"/>
                        </a:lnSpc>
                        <a:spcBef>
                          <a:spcPts val="0"/>
                        </a:spcBef>
                        <a:spcAft>
                          <a:spcPts val="0"/>
                        </a:spcAft>
                      </a:pPr>
                      <a:r>
                        <a:rPr lang="en-US" sz="1200" u="none" strike="noStrike" dirty="0">
                          <a:effectLst/>
                          <a:hlinkClick r:id="rId9"/>
                        </a:rPr>
                        <a:t>CHF</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nSpc>
                          <a:spcPct val="200000"/>
                        </a:lnSpc>
                        <a:spcBef>
                          <a:spcPts val="0"/>
                        </a:spcBef>
                        <a:spcAft>
                          <a:spcPts val="0"/>
                        </a:spcAft>
                      </a:pPr>
                      <a:r>
                        <a:rPr lang="en-US" sz="1200">
                          <a:effectLst/>
                        </a:rPr>
                        <a:t>Swiss Franc</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dirty="0">
                          <a:effectLst/>
                        </a:rPr>
                        <a:t>0.9853973910</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a:effectLst/>
                        </a:rPr>
                        <a:t>1.0148190051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extLst>
                  <a:ext uri="{0D108BD9-81ED-4DB2-BD59-A6C34878D82A}">
                    <a16:rowId xmlns:a16="http://schemas.microsoft.com/office/drawing/2014/main" xmlns="" val="10008"/>
                  </a:ext>
                </a:extLst>
              </a:tr>
              <a:tr h="569808">
                <a:tc>
                  <a:txBody>
                    <a:bodyPr/>
                    <a:lstStyle/>
                    <a:p>
                      <a:pPr marL="0" marR="0">
                        <a:lnSpc>
                          <a:spcPct val="200000"/>
                        </a:lnSpc>
                        <a:spcBef>
                          <a:spcPts val="0"/>
                        </a:spcBef>
                        <a:spcAft>
                          <a:spcPts val="0"/>
                        </a:spcAft>
                      </a:pPr>
                      <a:r>
                        <a:rPr lang="en-US" sz="1200" u="none" strike="noStrike">
                          <a:effectLst/>
                          <a:hlinkClick r:id="rId10"/>
                        </a:rPr>
                        <a:t>MYR</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nSpc>
                          <a:spcPct val="200000"/>
                        </a:lnSpc>
                        <a:spcBef>
                          <a:spcPts val="0"/>
                        </a:spcBef>
                        <a:spcAft>
                          <a:spcPts val="0"/>
                        </a:spcAft>
                      </a:pPr>
                      <a:r>
                        <a:rPr lang="en-US" sz="1200">
                          <a:effectLst/>
                        </a:rPr>
                        <a:t>Malaysian Ringgit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dirty="0">
                          <a:effectLst/>
                        </a:rPr>
                        <a:t>4.2307938809</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dirty="0">
                          <a:effectLst/>
                        </a:rPr>
                        <a:t>0.2363622592</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extLst>
                  <a:ext uri="{0D108BD9-81ED-4DB2-BD59-A6C34878D82A}">
                    <a16:rowId xmlns:a16="http://schemas.microsoft.com/office/drawing/2014/main" xmlns="" val="10009"/>
                  </a:ext>
                </a:extLst>
              </a:tr>
              <a:tr h="391437">
                <a:tc>
                  <a:txBody>
                    <a:bodyPr/>
                    <a:lstStyle/>
                    <a:p>
                      <a:pPr marL="0" marR="0">
                        <a:lnSpc>
                          <a:spcPct val="200000"/>
                        </a:lnSpc>
                        <a:spcBef>
                          <a:spcPts val="0"/>
                        </a:spcBef>
                        <a:spcAft>
                          <a:spcPts val="0"/>
                        </a:spcAft>
                      </a:pPr>
                      <a:r>
                        <a:rPr lang="en-US" sz="1200" u="none" strike="noStrike">
                          <a:effectLst/>
                          <a:hlinkClick r:id="rId11"/>
                        </a:rPr>
                        <a:t>JPY</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nSpc>
                          <a:spcPct val="200000"/>
                        </a:lnSpc>
                        <a:spcBef>
                          <a:spcPts val="0"/>
                        </a:spcBef>
                        <a:spcAft>
                          <a:spcPts val="0"/>
                        </a:spcAft>
                      </a:pPr>
                      <a:r>
                        <a:rPr lang="en-US" sz="1200">
                          <a:effectLst/>
                        </a:rPr>
                        <a:t>Japanese Yen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a:effectLst/>
                        </a:rPr>
                        <a:t>114.0193315970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a:effectLst/>
                        </a:rPr>
                        <a:t>0.0087704426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extLst>
                  <a:ext uri="{0D108BD9-81ED-4DB2-BD59-A6C34878D82A}">
                    <a16:rowId xmlns:a16="http://schemas.microsoft.com/office/drawing/2014/main" xmlns="" val="10010"/>
                  </a:ext>
                </a:extLst>
              </a:tr>
              <a:tr h="569808">
                <a:tc>
                  <a:txBody>
                    <a:bodyPr/>
                    <a:lstStyle/>
                    <a:p>
                      <a:pPr marL="0" marR="0">
                        <a:lnSpc>
                          <a:spcPct val="200000"/>
                        </a:lnSpc>
                        <a:spcBef>
                          <a:spcPts val="0"/>
                        </a:spcBef>
                        <a:spcAft>
                          <a:spcPts val="0"/>
                        </a:spcAft>
                      </a:pPr>
                      <a:r>
                        <a:rPr lang="en-US" sz="1200" u="none" strike="noStrike" dirty="0">
                          <a:effectLst/>
                          <a:hlinkClick r:id="rId12"/>
                        </a:rPr>
                        <a:t>CNY</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nSpc>
                          <a:spcPct val="200000"/>
                        </a:lnSpc>
                        <a:spcBef>
                          <a:spcPts val="0"/>
                        </a:spcBef>
                        <a:spcAft>
                          <a:spcPts val="0"/>
                        </a:spcAft>
                      </a:pPr>
                      <a:r>
                        <a:rPr lang="en-US" sz="1200">
                          <a:effectLst/>
                        </a:rPr>
                        <a:t>Chinese Yuan Renminbi</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a:effectLst/>
                        </a:rPr>
                        <a:t>6.6279632094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tc>
                  <a:txBody>
                    <a:bodyPr/>
                    <a:lstStyle/>
                    <a:p>
                      <a:pPr marL="0" marR="0" algn="r">
                        <a:lnSpc>
                          <a:spcPct val="200000"/>
                        </a:lnSpc>
                        <a:spcBef>
                          <a:spcPts val="0"/>
                        </a:spcBef>
                        <a:spcAft>
                          <a:spcPts val="0"/>
                        </a:spcAft>
                      </a:pPr>
                      <a:r>
                        <a:rPr lang="en-US" sz="1200" dirty="0">
                          <a:effectLst/>
                        </a:rPr>
                        <a:t>0.1508759129</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82" marR="19082" marT="19082" marB="19082" anchor="ctr"/>
                </a:tc>
                <a:extLst>
                  <a:ext uri="{0D108BD9-81ED-4DB2-BD59-A6C34878D82A}">
                    <a16:rowId xmlns:a16="http://schemas.microsoft.com/office/drawing/2014/main" xmlns="" val="10011"/>
                  </a:ext>
                </a:extLst>
              </a:tr>
            </a:tbl>
          </a:graphicData>
        </a:graphic>
      </p:graphicFrame>
      <p:sp>
        <p:nvSpPr>
          <p:cNvPr id="5" name="Rectangle 2"/>
          <p:cNvSpPr>
            <a:spLocks noChangeArrowheads="1"/>
          </p:cNvSpPr>
          <p:nvPr/>
        </p:nvSpPr>
        <p:spPr bwMode="auto">
          <a:xfrm>
            <a:off x="693634" y="5971861"/>
            <a:ext cx="1084583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2017-10-23 00:29 UTC</a:t>
            </a:r>
            <a:endParaRPr kumimoji="0" lang="en-US" altLang="en-US" b="0" i="0" u="none" strike="noStrike" cap="none" normalizeH="0" baseline="0" dirty="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All figures are based on live</a:t>
            </a:r>
            <a:r>
              <a:rPr kumimoji="0" lang="en-US" altLang="en-US"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rial" panose="020B0604020202020204" pitchFamily="34" charset="0"/>
              </a:rPr>
              <a:t> mid-market</a:t>
            </a:r>
            <a:r>
              <a:rPr kumimoji="0" lang="en-US" altLang="en-US"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rates. These rates are not available to consumer clients</a:t>
            </a:r>
            <a:r>
              <a:rPr kumimoji="0" lang="en-US" altLang="en-US"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35553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Rate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5250238"/>
              </p:ext>
            </p:extLst>
          </p:nvPr>
        </p:nvGraphicFramePr>
        <p:xfrm>
          <a:off x="1141413" y="2097084"/>
          <a:ext cx="9906000" cy="3144616"/>
        </p:xfrm>
        <a:graphic>
          <a:graphicData uri="http://schemas.openxmlformats.org/drawingml/2006/table">
            <a:tbl>
              <a:tblPr>
                <a:tableStyleId>{69C7853C-536D-4A76-A0AE-DD22124D55A5}</a:tableStyleId>
              </a:tblPr>
              <a:tblGrid>
                <a:gridCol w="1238250"/>
                <a:gridCol w="1238250"/>
                <a:gridCol w="1238250"/>
                <a:gridCol w="1238250"/>
                <a:gridCol w="1238250"/>
                <a:gridCol w="1238250"/>
                <a:gridCol w="1238250"/>
                <a:gridCol w="1238250"/>
              </a:tblGrid>
              <a:tr h="393077">
                <a:tc>
                  <a:txBody>
                    <a:bodyPr/>
                    <a:lstStyle/>
                    <a:p>
                      <a:pPr algn="l"/>
                      <a:endParaRPr lang="en-US" sz="1600" dirty="0">
                        <a:effectLst/>
                      </a:endParaRPr>
                    </a:p>
                  </a:txBody>
                  <a:tcPr marL="86591" marR="86591" marT="43295" marB="43295" anchor="b"/>
                </a:tc>
                <a:tc>
                  <a:txBody>
                    <a:bodyPr/>
                    <a:lstStyle/>
                    <a:p>
                      <a:pPr algn="r"/>
                      <a:r>
                        <a:rPr lang="en-US" sz="1600" u="none" strike="noStrike" dirty="0">
                          <a:effectLst/>
                        </a:rPr>
                        <a:t> USD</a:t>
                      </a:r>
                      <a:endParaRPr lang="en-US" sz="1600" dirty="0">
                        <a:effectLst/>
                      </a:endParaRPr>
                    </a:p>
                  </a:txBody>
                  <a:tcPr marL="86591" marR="86591" marT="43295" marB="43295" anchor="b"/>
                </a:tc>
                <a:tc>
                  <a:txBody>
                    <a:bodyPr/>
                    <a:lstStyle/>
                    <a:p>
                      <a:pPr algn="r"/>
                      <a:r>
                        <a:rPr lang="en-US" sz="1600" u="none" strike="noStrike" dirty="0">
                          <a:effectLst/>
                        </a:rPr>
                        <a:t> AUD</a:t>
                      </a:r>
                      <a:endParaRPr lang="en-US" sz="1600" dirty="0">
                        <a:effectLst/>
                      </a:endParaRPr>
                    </a:p>
                  </a:txBody>
                  <a:tcPr marL="86591" marR="86591" marT="43295" marB="43295" anchor="b"/>
                </a:tc>
                <a:tc>
                  <a:txBody>
                    <a:bodyPr/>
                    <a:lstStyle/>
                    <a:p>
                      <a:pPr algn="r"/>
                      <a:r>
                        <a:rPr lang="en-US" sz="1600" u="none" strike="noStrike" dirty="0">
                          <a:effectLst/>
                        </a:rPr>
                        <a:t> CHF</a:t>
                      </a:r>
                      <a:endParaRPr lang="en-US" sz="1600" dirty="0">
                        <a:effectLst/>
                      </a:endParaRPr>
                    </a:p>
                  </a:txBody>
                  <a:tcPr marL="86591" marR="86591" marT="43295" marB="43295" anchor="b"/>
                </a:tc>
                <a:tc>
                  <a:txBody>
                    <a:bodyPr/>
                    <a:lstStyle/>
                    <a:p>
                      <a:pPr algn="r"/>
                      <a:r>
                        <a:rPr lang="en-US" sz="1600" u="none" strike="noStrike" dirty="0">
                          <a:effectLst/>
                        </a:rPr>
                        <a:t> CAD</a:t>
                      </a:r>
                      <a:endParaRPr lang="en-US" sz="1600" dirty="0">
                        <a:effectLst/>
                      </a:endParaRPr>
                    </a:p>
                  </a:txBody>
                  <a:tcPr marL="86591" marR="86591" marT="43295" marB="43295" anchor="b"/>
                </a:tc>
                <a:tc>
                  <a:txBody>
                    <a:bodyPr/>
                    <a:lstStyle/>
                    <a:p>
                      <a:pPr algn="r"/>
                      <a:r>
                        <a:rPr lang="en-US" sz="1600" u="none" strike="noStrike" dirty="0">
                          <a:effectLst/>
                        </a:rPr>
                        <a:t> EUR</a:t>
                      </a:r>
                      <a:endParaRPr lang="en-US" sz="1600" dirty="0">
                        <a:effectLst/>
                      </a:endParaRPr>
                    </a:p>
                  </a:txBody>
                  <a:tcPr marL="86591" marR="86591" marT="43295" marB="43295" anchor="b"/>
                </a:tc>
                <a:tc>
                  <a:txBody>
                    <a:bodyPr/>
                    <a:lstStyle/>
                    <a:p>
                      <a:pPr algn="r"/>
                      <a:r>
                        <a:rPr lang="en-US" sz="1600" u="none" strike="noStrike" dirty="0">
                          <a:effectLst/>
                        </a:rPr>
                        <a:t> GBP</a:t>
                      </a:r>
                      <a:endParaRPr lang="en-US" sz="1600" dirty="0">
                        <a:effectLst/>
                      </a:endParaRPr>
                    </a:p>
                  </a:txBody>
                  <a:tcPr marL="86591" marR="86591" marT="43295" marB="43295" anchor="b"/>
                </a:tc>
                <a:tc>
                  <a:txBody>
                    <a:bodyPr/>
                    <a:lstStyle/>
                    <a:p>
                      <a:pPr algn="r"/>
                      <a:r>
                        <a:rPr lang="en-US" sz="1600" u="none" strike="noStrike" dirty="0">
                          <a:effectLst/>
                        </a:rPr>
                        <a:t> JPY</a:t>
                      </a:r>
                      <a:endParaRPr lang="en-US" sz="1600" dirty="0">
                        <a:effectLst/>
                      </a:endParaRPr>
                    </a:p>
                  </a:txBody>
                  <a:tcPr marL="86591" marR="86591" marT="43295" marB="43295" anchor="b"/>
                </a:tc>
              </a:tr>
              <a:tr h="393077">
                <a:tc>
                  <a:txBody>
                    <a:bodyPr/>
                    <a:lstStyle/>
                    <a:p>
                      <a:pPr algn="l"/>
                      <a:r>
                        <a:rPr lang="en-US" sz="1600" u="none" strike="noStrike" dirty="0">
                          <a:effectLst/>
                        </a:rPr>
                        <a:t> USD</a:t>
                      </a:r>
                      <a:endParaRPr lang="en-US" sz="1600" dirty="0">
                        <a:effectLst/>
                      </a:endParaRPr>
                    </a:p>
                  </a:txBody>
                  <a:tcPr marL="86591" marR="86591" marT="43295" marB="43295" anchor="b"/>
                </a:tc>
                <a:tc>
                  <a:txBody>
                    <a:bodyPr/>
                    <a:lstStyle/>
                    <a:p>
                      <a:pPr algn="r"/>
                      <a:endParaRPr lang="en-US" sz="1600">
                        <a:effectLst/>
                      </a:endParaRPr>
                    </a:p>
                  </a:txBody>
                  <a:tcPr marL="86591" marR="86591" marT="43295" marB="43295" anchor="b"/>
                </a:tc>
                <a:tc>
                  <a:txBody>
                    <a:bodyPr/>
                    <a:lstStyle/>
                    <a:p>
                      <a:pPr algn="r"/>
                      <a:r>
                        <a:rPr lang="en-US" sz="1600" u="none" strike="noStrike" dirty="0">
                          <a:effectLst/>
                        </a:rPr>
                        <a:t>1.2783</a:t>
                      </a:r>
                      <a:endParaRPr lang="en-US" sz="1600" dirty="0">
                        <a:effectLst/>
                      </a:endParaRPr>
                    </a:p>
                  </a:txBody>
                  <a:tcPr marL="86591" marR="86591" marT="43295" marB="43295" anchor="b"/>
                </a:tc>
                <a:tc>
                  <a:txBody>
                    <a:bodyPr/>
                    <a:lstStyle/>
                    <a:p>
                      <a:pPr algn="r"/>
                      <a:r>
                        <a:rPr lang="en-US" sz="1600" u="none" strike="noStrike" dirty="0">
                          <a:effectLst/>
                        </a:rPr>
                        <a:t>0.98428</a:t>
                      </a:r>
                      <a:endParaRPr lang="en-US" sz="1600" dirty="0">
                        <a:effectLst/>
                      </a:endParaRPr>
                    </a:p>
                  </a:txBody>
                  <a:tcPr marL="86591" marR="86591" marT="43295" marB="43295" anchor="b"/>
                </a:tc>
                <a:tc>
                  <a:txBody>
                    <a:bodyPr/>
                    <a:lstStyle/>
                    <a:p>
                      <a:pPr algn="r"/>
                      <a:r>
                        <a:rPr lang="en-US" sz="1600" u="none" strike="noStrike" dirty="0">
                          <a:effectLst/>
                        </a:rPr>
                        <a:t>1.26257</a:t>
                      </a:r>
                      <a:endParaRPr lang="en-US" sz="1600" dirty="0">
                        <a:effectLst/>
                      </a:endParaRPr>
                    </a:p>
                  </a:txBody>
                  <a:tcPr marL="86591" marR="86591" marT="43295" marB="43295" anchor="b"/>
                </a:tc>
                <a:tc>
                  <a:txBody>
                    <a:bodyPr/>
                    <a:lstStyle/>
                    <a:p>
                      <a:pPr algn="r"/>
                      <a:r>
                        <a:rPr lang="en-US" sz="1600" u="none" strike="noStrike" dirty="0">
                          <a:effectLst/>
                        </a:rPr>
                        <a:t>0.84986</a:t>
                      </a:r>
                      <a:endParaRPr lang="en-US" sz="1600" dirty="0">
                        <a:effectLst/>
                      </a:endParaRPr>
                    </a:p>
                  </a:txBody>
                  <a:tcPr marL="86591" marR="86591" marT="43295" marB="43295" anchor="b"/>
                </a:tc>
                <a:tc>
                  <a:txBody>
                    <a:bodyPr/>
                    <a:lstStyle/>
                    <a:p>
                      <a:pPr algn="r"/>
                      <a:r>
                        <a:rPr lang="en-US" sz="1600" u="none" strike="noStrike" dirty="0">
                          <a:effectLst/>
                        </a:rPr>
                        <a:t>0.75633</a:t>
                      </a:r>
                      <a:endParaRPr lang="en-US" sz="1600" dirty="0">
                        <a:effectLst/>
                      </a:endParaRPr>
                    </a:p>
                  </a:txBody>
                  <a:tcPr marL="86591" marR="86591" marT="43295" marB="43295" anchor="b"/>
                </a:tc>
                <a:tc>
                  <a:txBody>
                    <a:bodyPr/>
                    <a:lstStyle/>
                    <a:p>
                      <a:pPr algn="r"/>
                      <a:r>
                        <a:rPr lang="en-US" sz="1600" u="none" strike="noStrike" dirty="0">
                          <a:effectLst/>
                        </a:rPr>
                        <a:t>113.312</a:t>
                      </a:r>
                      <a:endParaRPr lang="en-US" sz="1600" dirty="0">
                        <a:effectLst/>
                      </a:endParaRPr>
                    </a:p>
                  </a:txBody>
                  <a:tcPr marL="86591" marR="86591" marT="43295" marB="43295" anchor="b"/>
                </a:tc>
              </a:tr>
              <a:tr h="393077">
                <a:tc>
                  <a:txBody>
                    <a:bodyPr/>
                    <a:lstStyle/>
                    <a:p>
                      <a:pPr algn="l"/>
                      <a:r>
                        <a:rPr lang="en-US" sz="1600" u="none" strike="noStrike" dirty="0">
                          <a:effectLst/>
                        </a:rPr>
                        <a:t> AUD</a:t>
                      </a:r>
                      <a:endParaRPr lang="en-US" sz="1600" dirty="0">
                        <a:effectLst/>
                      </a:endParaRPr>
                    </a:p>
                  </a:txBody>
                  <a:tcPr marL="86591" marR="86591" marT="43295" marB="43295" anchor="b"/>
                </a:tc>
                <a:tc>
                  <a:txBody>
                    <a:bodyPr/>
                    <a:lstStyle/>
                    <a:p>
                      <a:pPr algn="r"/>
                      <a:r>
                        <a:rPr lang="en-US" sz="1600" u="none" strike="noStrike" dirty="0">
                          <a:effectLst/>
                        </a:rPr>
                        <a:t>0.78212</a:t>
                      </a:r>
                      <a:endParaRPr lang="en-US" sz="1600" dirty="0">
                        <a:effectLst/>
                      </a:endParaRPr>
                    </a:p>
                  </a:txBody>
                  <a:tcPr marL="86591" marR="86591" marT="43295" marB="43295" anchor="b"/>
                </a:tc>
                <a:tc>
                  <a:txBody>
                    <a:bodyPr/>
                    <a:lstStyle/>
                    <a:p>
                      <a:pPr algn="r"/>
                      <a:endParaRPr lang="en-US" sz="1600" dirty="0">
                        <a:effectLst/>
                      </a:endParaRPr>
                    </a:p>
                  </a:txBody>
                  <a:tcPr marL="86591" marR="86591" marT="43295" marB="43295" anchor="b"/>
                </a:tc>
                <a:tc>
                  <a:txBody>
                    <a:bodyPr/>
                    <a:lstStyle/>
                    <a:p>
                      <a:pPr algn="r"/>
                      <a:r>
                        <a:rPr lang="en-US" sz="1600" u="none" strike="noStrike" dirty="0">
                          <a:effectLst/>
                        </a:rPr>
                        <a:t>0.7699</a:t>
                      </a:r>
                      <a:endParaRPr lang="en-US" sz="1600" dirty="0">
                        <a:effectLst/>
                      </a:endParaRPr>
                    </a:p>
                  </a:txBody>
                  <a:tcPr marL="86591" marR="86591" marT="43295" marB="43295" anchor="b"/>
                </a:tc>
                <a:tc>
                  <a:txBody>
                    <a:bodyPr/>
                    <a:lstStyle/>
                    <a:p>
                      <a:pPr algn="r"/>
                      <a:r>
                        <a:rPr lang="en-US" sz="1600" u="none" strike="noStrike" dirty="0">
                          <a:effectLst/>
                        </a:rPr>
                        <a:t>0.98754</a:t>
                      </a:r>
                      <a:endParaRPr lang="en-US" sz="1600" dirty="0">
                        <a:effectLst/>
                      </a:endParaRPr>
                    </a:p>
                  </a:txBody>
                  <a:tcPr marL="86591" marR="86591" marT="43295" marB="43295" anchor="b"/>
                </a:tc>
                <a:tc>
                  <a:txBody>
                    <a:bodyPr/>
                    <a:lstStyle/>
                    <a:p>
                      <a:pPr algn="r"/>
                      <a:r>
                        <a:rPr lang="en-US" sz="1600" u="none" strike="noStrike" dirty="0">
                          <a:effectLst/>
                        </a:rPr>
                        <a:t>0.66470</a:t>
                      </a:r>
                      <a:endParaRPr lang="en-US" sz="1600" dirty="0">
                        <a:effectLst/>
                      </a:endParaRPr>
                    </a:p>
                  </a:txBody>
                  <a:tcPr marL="86591" marR="86591" marT="43295" marB="43295" anchor="b"/>
                </a:tc>
                <a:tc>
                  <a:txBody>
                    <a:bodyPr/>
                    <a:lstStyle/>
                    <a:p>
                      <a:pPr algn="r"/>
                      <a:r>
                        <a:rPr lang="en-US" sz="1600" u="none" strike="noStrike" dirty="0">
                          <a:effectLst/>
                        </a:rPr>
                        <a:t>0.59156</a:t>
                      </a:r>
                      <a:endParaRPr lang="en-US" sz="1600" dirty="0">
                        <a:effectLst/>
                      </a:endParaRPr>
                    </a:p>
                  </a:txBody>
                  <a:tcPr marL="86591" marR="86591" marT="43295" marB="43295" anchor="b"/>
                </a:tc>
                <a:tc>
                  <a:txBody>
                    <a:bodyPr/>
                    <a:lstStyle/>
                    <a:p>
                      <a:pPr algn="r"/>
                      <a:r>
                        <a:rPr lang="en-US" sz="1600" u="none" strike="noStrike" dirty="0">
                          <a:effectLst/>
                        </a:rPr>
                        <a:t>88.630</a:t>
                      </a:r>
                      <a:endParaRPr lang="en-US" sz="1600" dirty="0">
                        <a:effectLst/>
                      </a:endParaRPr>
                    </a:p>
                  </a:txBody>
                  <a:tcPr marL="86591" marR="86591" marT="43295" marB="43295" anchor="b"/>
                </a:tc>
              </a:tr>
              <a:tr h="393077">
                <a:tc>
                  <a:txBody>
                    <a:bodyPr/>
                    <a:lstStyle/>
                    <a:p>
                      <a:pPr algn="l"/>
                      <a:r>
                        <a:rPr lang="en-US" sz="1600" u="none" strike="noStrike" dirty="0">
                          <a:effectLst/>
                        </a:rPr>
                        <a:t> CHF</a:t>
                      </a:r>
                      <a:endParaRPr lang="en-US" sz="1600" dirty="0">
                        <a:effectLst/>
                      </a:endParaRPr>
                    </a:p>
                  </a:txBody>
                  <a:tcPr marL="86591" marR="86591" marT="43295" marB="43295" anchor="b"/>
                </a:tc>
                <a:tc>
                  <a:txBody>
                    <a:bodyPr/>
                    <a:lstStyle/>
                    <a:p>
                      <a:pPr algn="r"/>
                      <a:r>
                        <a:rPr lang="en-US" sz="1600" u="none" strike="noStrike" dirty="0">
                          <a:effectLst/>
                        </a:rPr>
                        <a:t>1.01582</a:t>
                      </a:r>
                      <a:endParaRPr lang="en-US" sz="1600" dirty="0">
                        <a:effectLst/>
                      </a:endParaRPr>
                    </a:p>
                  </a:txBody>
                  <a:tcPr marL="86591" marR="86591" marT="43295" marB="43295" anchor="b"/>
                </a:tc>
                <a:tc>
                  <a:txBody>
                    <a:bodyPr/>
                    <a:lstStyle/>
                    <a:p>
                      <a:pPr algn="r"/>
                      <a:r>
                        <a:rPr lang="en-US" sz="1600" u="none" strike="noStrike" dirty="0">
                          <a:effectLst/>
                        </a:rPr>
                        <a:t>1.2985</a:t>
                      </a:r>
                      <a:endParaRPr lang="en-US" sz="1600" dirty="0">
                        <a:effectLst/>
                      </a:endParaRPr>
                    </a:p>
                  </a:txBody>
                  <a:tcPr marL="86591" marR="86591" marT="43295" marB="43295" anchor="b"/>
                </a:tc>
                <a:tc>
                  <a:txBody>
                    <a:bodyPr/>
                    <a:lstStyle/>
                    <a:p>
                      <a:pPr algn="r"/>
                      <a:endParaRPr lang="en-US" sz="1600" dirty="0">
                        <a:effectLst/>
                      </a:endParaRPr>
                    </a:p>
                  </a:txBody>
                  <a:tcPr marL="86591" marR="86591" marT="43295" marB="43295" anchor="b"/>
                </a:tc>
                <a:tc>
                  <a:txBody>
                    <a:bodyPr/>
                    <a:lstStyle/>
                    <a:p>
                      <a:pPr algn="r"/>
                      <a:r>
                        <a:rPr lang="en-US" sz="1600" u="none" strike="noStrike" dirty="0">
                          <a:effectLst/>
                        </a:rPr>
                        <a:t>1.2826</a:t>
                      </a:r>
                      <a:endParaRPr lang="en-US" sz="1600" dirty="0">
                        <a:effectLst/>
                      </a:endParaRPr>
                    </a:p>
                  </a:txBody>
                  <a:tcPr marL="86591" marR="86591" marT="43295" marB="43295" anchor="b"/>
                </a:tc>
                <a:tc>
                  <a:txBody>
                    <a:bodyPr/>
                    <a:lstStyle/>
                    <a:p>
                      <a:pPr algn="r"/>
                      <a:r>
                        <a:rPr lang="en-US" sz="1600" u="none" strike="noStrike" dirty="0">
                          <a:effectLst/>
                        </a:rPr>
                        <a:t>0.86332</a:t>
                      </a:r>
                      <a:endParaRPr lang="en-US" sz="1600" dirty="0">
                        <a:effectLst/>
                      </a:endParaRPr>
                    </a:p>
                  </a:txBody>
                  <a:tcPr marL="86591" marR="86591" marT="43295" marB="43295" anchor="b"/>
                </a:tc>
                <a:tc>
                  <a:txBody>
                    <a:bodyPr/>
                    <a:lstStyle/>
                    <a:p>
                      <a:pPr algn="r"/>
                      <a:r>
                        <a:rPr lang="en-US" sz="1600" u="none" strike="noStrike" dirty="0">
                          <a:effectLst/>
                        </a:rPr>
                        <a:t>0.76829</a:t>
                      </a:r>
                      <a:endParaRPr lang="en-US" sz="1600" dirty="0">
                        <a:effectLst/>
                      </a:endParaRPr>
                    </a:p>
                  </a:txBody>
                  <a:tcPr marL="86591" marR="86591" marT="43295" marB="43295" anchor="b"/>
                </a:tc>
                <a:tc>
                  <a:txBody>
                    <a:bodyPr/>
                    <a:lstStyle/>
                    <a:p>
                      <a:pPr algn="r"/>
                      <a:r>
                        <a:rPr lang="en-US" sz="1600" u="none" strike="noStrike" dirty="0">
                          <a:effectLst/>
                        </a:rPr>
                        <a:t>115.104</a:t>
                      </a:r>
                      <a:endParaRPr lang="en-US" sz="1600" dirty="0">
                        <a:effectLst/>
                      </a:endParaRPr>
                    </a:p>
                  </a:txBody>
                  <a:tcPr marL="86591" marR="86591" marT="43295" marB="43295" anchor="b"/>
                </a:tc>
              </a:tr>
              <a:tr h="393077">
                <a:tc>
                  <a:txBody>
                    <a:bodyPr/>
                    <a:lstStyle/>
                    <a:p>
                      <a:pPr algn="l"/>
                      <a:r>
                        <a:rPr lang="en-US" sz="1600" u="none" strike="noStrike" dirty="0">
                          <a:effectLst/>
                        </a:rPr>
                        <a:t> CAD</a:t>
                      </a:r>
                      <a:endParaRPr lang="en-US" sz="1600" dirty="0">
                        <a:effectLst/>
                      </a:endParaRPr>
                    </a:p>
                  </a:txBody>
                  <a:tcPr marL="86591" marR="86591" marT="43295" marB="43295" anchor="b"/>
                </a:tc>
                <a:tc>
                  <a:txBody>
                    <a:bodyPr/>
                    <a:lstStyle/>
                    <a:p>
                      <a:pPr algn="r"/>
                      <a:r>
                        <a:rPr lang="en-US" sz="1600" u="none" strike="noStrike" dirty="0">
                          <a:effectLst/>
                        </a:rPr>
                        <a:t>0.79188</a:t>
                      </a:r>
                      <a:endParaRPr lang="en-US" sz="1600" dirty="0">
                        <a:effectLst/>
                      </a:endParaRPr>
                    </a:p>
                  </a:txBody>
                  <a:tcPr marL="86591" marR="86591" marT="43295" marB="43295" anchor="b"/>
                </a:tc>
                <a:tc>
                  <a:txBody>
                    <a:bodyPr/>
                    <a:lstStyle/>
                    <a:p>
                      <a:pPr algn="r"/>
                      <a:r>
                        <a:rPr lang="en-US" sz="1600" u="none" strike="noStrike" dirty="0" smtClean="0">
                          <a:effectLst/>
                        </a:rPr>
                        <a:t>1.0123</a:t>
                      </a:r>
                      <a:endParaRPr lang="en-US" sz="1600" dirty="0">
                        <a:effectLst/>
                      </a:endParaRPr>
                    </a:p>
                  </a:txBody>
                  <a:tcPr marL="86591" marR="86591" marT="43295" marB="43295" anchor="b"/>
                </a:tc>
                <a:tc>
                  <a:txBody>
                    <a:bodyPr/>
                    <a:lstStyle/>
                    <a:p>
                      <a:pPr algn="r"/>
                      <a:r>
                        <a:rPr lang="en-US" sz="1600" u="none" strike="noStrike" dirty="0">
                          <a:effectLst/>
                        </a:rPr>
                        <a:t>0.7795</a:t>
                      </a:r>
                      <a:endParaRPr lang="en-US" sz="1600" dirty="0">
                        <a:effectLst/>
                      </a:endParaRPr>
                    </a:p>
                  </a:txBody>
                  <a:tcPr marL="86591" marR="86591" marT="43295" marB="43295" anchor="b"/>
                </a:tc>
                <a:tc>
                  <a:txBody>
                    <a:bodyPr/>
                    <a:lstStyle/>
                    <a:p>
                      <a:pPr algn="r"/>
                      <a:endParaRPr lang="en-US" sz="1600" dirty="0">
                        <a:effectLst/>
                      </a:endParaRPr>
                    </a:p>
                  </a:txBody>
                  <a:tcPr marL="86591" marR="86591" marT="43295" marB="43295" anchor="b"/>
                </a:tc>
                <a:tc>
                  <a:txBody>
                    <a:bodyPr/>
                    <a:lstStyle/>
                    <a:p>
                      <a:pPr algn="r"/>
                      <a:r>
                        <a:rPr lang="en-US" sz="1600" u="none" strike="noStrike" dirty="0">
                          <a:effectLst/>
                        </a:rPr>
                        <a:t>0.67300</a:t>
                      </a:r>
                      <a:endParaRPr lang="en-US" sz="1600" dirty="0">
                        <a:effectLst/>
                      </a:endParaRPr>
                    </a:p>
                  </a:txBody>
                  <a:tcPr marL="86591" marR="86591" marT="43295" marB="43295" anchor="b"/>
                </a:tc>
                <a:tc>
                  <a:txBody>
                    <a:bodyPr/>
                    <a:lstStyle/>
                    <a:p>
                      <a:pPr algn="r"/>
                      <a:r>
                        <a:rPr lang="en-US" sz="1600" u="none" strike="noStrike" dirty="0">
                          <a:effectLst/>
                        </a:rPr>
                        <a:t>0.59897</a:t>
                      </a:r>
                      <a:endParaRPr lang="en-US" sz="1600" dirty="0">
                        <a:effectLst/>
                      </a:endParaRPr>
                    </a:p>
                  </a:txBody>
                  <a:tcPr marL="86591" marR="86591" marT="43295" marB="43295" anchor="b"/>
                </a:tc>
                <a:tc>
                  <a:txBody>
                    <a:bodyPr/>
                    <a:lstStyle/>
                    <a:p>
                      <a:pPr algn="r"/>
                      <a:r>
                        <a:rPr lang="en-US" sz="1600" u="none" strike="noStrike" dirty="0">
                          <a:effectLst/>
                        </a:rPr>
                        <a:t>89.737</a:t>
                      </a:r>
                      <a:endParaRPr lang="en-US" sz="1600" dirty="0">
                        <a:effectLst/>
                      </a:endParaRPr>
                    </a:p>
                  </a:txBody>
                  <a:tcPr marL="86591" marR="86591" marT="43295" marB="43295" anchor="b"/>
                </a:tc>
              </a:tr>
              <a:tr h="393077">
                <a:tc>
                  <a:txBody>
                    <a:bodyPr/>
                    <a:lstStyle/>
                    <a:p>
                      <a:pPr algn="l"/>
                      <a:r>
                        <a:rPr lang="en-US" sz="1600" u="none" strike="noStrike" dirty="0">
                          <a:effectLst/>
                        </a:rPr>
                        <a:t> EUR</a:t>
                      </a:r>
                      <a:endParaRPr lang="en-US" sz="1600" dirty="0">
                        <a:effectLst/>
                      </a:endParaRPr>
                    </a:p>
                  </a:txBody>
                  <a:tcPr marL="86591" marR="86591" marT="43295" marB="43295" anchor="b"/>
                </a:tc>
                <a:tc>
                  <a:txBody>
                    <a:bodyPr/>
                    <a:lstStyle/>
                    <a:p>
                      <a:pPr algn="r"/>
                      <a:r>
                        <a:rPr lang="en-US" sz="1600" u="none" strike="noStrike" dirty="0">
                          <a:effectLst/>
                        </a:rPr>
                        <a:t>1.17661</a:t>
                      </a:r>
                      <a:endParaRPr lang="en-US" sz="1600" dirty="0">
                        <a:effectLst/>
                      </a:endParaRPr>
                    </a:p>
                  </a:txBody>
                  <a:tcPr marL="86591" marR="86591" marT="43295" marB="43295" anchor="b"/>
                </a:tc>
                <a:tc>
                  <a:txBody>
                    <a:bodyPr/>
                    <a:lstStyle/>
                    <a:p>
                      <a:pPr algn="r"/>
                      <a:r>
                        <a:rPr lang="en-US" sz="1600" u="none" strike="noStrike" dirty="0">
                          <a:effectLst/>
                        </a:rPr>
                        <a:t>1.50415</a:t>
                      </a:r>
                      <a:endParaRPr lang="en-US" sz="1600" dirty="0">
                        <a:effectLst/>
                      </a:endParaRPr>
                    </a:p>
                  </a:txBody>
                  <a:tcPr marL="86591" marR="86591" marT="43295" marB="43295" anchor="b"/>
                </a:tc>
                <a:tc>
                  <a:txBody>
                    <a:bodyPr/>
                    <a:lstStyle/>
                    <a:p>
                      <a:pPr algn="r"/>
                      <a:r>
                        <a:rPr lang="en-US" sz="1600" u="none" strike="noStrike" dirty="0">
                          <a:effectLst/>
                        </a:rPr>
                        <a:t>1.15809</a:t>
                      </a:r>
                      <a:endParaRPr lang="en-US" sz="1600" dirty="0">
                        <a:effectLst/>
                      </a:endParaRPr>
                    </a:p>
                  </a:txBody>
                  <a:tcPr marL="86591" marR="86591" marT="43295" marB="43295" anchor="b"/>
                </a:tc>
                <a:tc>
                  <a:txBody>
                    <a:bodyPr/>
                    <a:lstStyle/>
                    <a:p>
                      <a:pPr algn="r"/>
                      <a:r>
                        <a:rPr lang="en-US" sz="1600" u="none" strike="noStrike" dirty="0">
                          <a:effectLst/>
                        </a:rPr>
                        <a:t>1.48559</a:t>
                      </a:r>
                      <a:endParaRPr lang="en-US" sz="1600" dirty="0">
                        <a:effectLst/>
                      </a:endParaRPr>
                    </a:p>
                  </a:txBody>
                  <a:tcPr marL="86591" marR="86591" marT="43295" marB="43295" anchor="b"/>
                </a:tc>
                <a:tc>
                  <a:txBody>
                    <a:bodyPr/>
                    <a:lstStyle/>
                    <a:p>
                      <a:pPr algn="r"/>
                      <a:endParaRPr lang="en-US" sz="1600" dirty="0">
                        <a:effectLst/>
                      </a:endParaRPr>
                    </a:p>
                  </a:txBody>
                  <a:tcPr marL="86591" marR="86591" marT="43295" marB="43295" anchor="b"/>
                </a:tc>
                <a:tc>
                  <a:txBody>
                    <a:bodyPr/>
                    <a:lstStyle/>
                    <a:p>
                      <a:pPr algn="r"/>
                      <a:r>
                        <a:rPr lang="en-US" sz="1600" u="none" strike="noStrike" dirty="0">
                          <a:effectLst/>
                        </a:rPr>
                        <a:t>0.88990</a:t>
                      </a:r>
                      <a:endParaRPr lang="en-US" sz="1600" dirty="0">
                        <a:effectLst/>
                      </a:endParaRPr>
                    </a:p>
                  </a:txBody>
                  <a:tcPr marL="86591" marR="86591" marT="43295" marB="43295" anchor="b"/>
                </a:tc>
                <a:tc>
                  <a:txBody>
                    <a:bodyPr/>
                    <a:lstStyle/>
                    <a:p>
                      <a:pPr algn="r"/>
                      <a:r>
                        <a:rPr lang="en-US" sz="1600" u="none" strike="noStrike" dirty="0">
                          <a:effectLst/>
                        </a:rPr>
                        <a:t>133.323</a:t>
                      </a:r>
                      <a:endParaRPr lang="en-US" sz="1600" dirty="0">
                        <a:effectLst/>
                      </a:endParaRPr>
                    </a:p>
                  </a:txBody>
                  <a:tcPr marL="86591" marR="86591" marT="43295" marB="43295" anchor="b"/>
                </a:tc>
              </a:tr>
              <a:tr h="393077">
                <a:tc>
                  <a:txBody>
                    <a:bodyPr/>
                    <a:lstStyle/>
                    <a:p>
                      <a:pPr algn="l"/>
                      <a:r>
                        <a:rPr lang="en-US" sz="1600" u="none" strike="noStrike" dirty="0">
                          <a:effectLst/>
                        </a:rPr>
                        <a:t> GBP</a:t>
                      </a:r>
                      <a:endParaRPr lang="en-US" sz="1600" dirty="0">
                        <a:effectLst/>
                      </a:endParaRPr>
                    </a:p>
                  </a:txBody>
                  <a:tcPr marL="86591" marR="86591" marT="43295" marB="43295" anchor="b"/>
                </a:tc>
                <a:tc>
                  <a:txBody>
                    <a:bodyPr/>
                    <a:lstStyle/>
                    <a:p>
                      <a:pPr algn="r"/>
                      <a:r>
                        <a:rPr lang="en-US" sz="1600" u="none" strike="noStrike" dirty="0">
                          <a:effectLst/>
                        </a:rPr>
                        <a:t>1.32205</a:t>
                      </a:r>
                      <a:endParaRPr lang="en-US" sz="1600" dirty="0">
                        <a:effectLst/>
                      </a:endParaRPr>
                    </a:p>
                  </a:txBody>
                  <a:tcPr marL="86591" marR="86591" marT="43295" marB="43295" anchor="b"/>
                </a:tc>
                <a:tc>
                  <a:txBody>
                    <a:bodyPr/>
                    <a:lstStyle/>
                    <a:p>
                      <a:pPr algn="r"/>
                      <a:r>
                        <a:rPr lang="en-US" sz="1600" u="none" strike="noStrike" dirty="0">
                          <a:effectLst/>
                        </a:rPr>
                        <a:t>1.69018</a:t>
                      </a:r>
                      <a:endParaRPr lang="en-US" sz="1600" dirty="0">
                        <a:effectLst/>
                      </a:endParaRPr>
                    </a:p>
                  </a:txBody>
                  <a:tcPr marL="86591" marR="86591" marT="43295" marB="43295" anchor="b"/>
                </a:tc>
                <a:tc>
                  <a:txBody>
                    <a:bodyPr/>
                    <a:lstStyle/>
                    <a:p>
                      <a:pPr algn="r"/>
                      <a:r>
                        <a:rPr lang="en-US" sz="1600" u="none" strike="noStrike" dirty="0">
                          <a:effectLst/>
                        </a:rPr>
                        <a:t>1.30125</a:t>
                      </a:r>
                      <a:endParaRPr lang="en-US" sz="1600" dirty="0">
                        <a:effectLst/>
                      </a:endParaRPr>
                    </a:p>
                  </a:txBody>
                  <a:tcPr marL="86591" marR="86591" marT="43295" marB="43295" anchor="b"/>
                </a:tc>
                <a:tc>
                  <a:txBody>
                    <a:bodyPr/>
                    <a:lstStyle/>
                    <a:p>
                      <a:pPr algn="r"/>
                      <a:r>
                        <a:rPr lang="en-US" sz="1600" u="none" strike="noStrike" dirty="0">
                          <a:effectLst/>
                        </a:rPr>
                        <a:t>1.66919</a:t>
                      </a:r>
                      <a:endParaRPr lang="en-US" sz="1600" dirty="0">
                        <a:effectLst/>
                      </a:endParaRPr>
                    </a:p>
                  </a:txBody>
                  <a:tcPr marL="86591" marR="86591" marT="43295" marB="43295" anchor="b"/>
                </a:tc>
                <a:tc>
                  <a:txBody>
                    <a:bodyPr/>
                    <a:lstStyle/>
                    <a:p>
                      <a:pPr algn="r"/>
                      <a:r>
                        <a:rPr lang="en-US" sz="1600" u="none" strike="noStrike" dirty="0">
                          <a:effectLst/>
                        </a:rPr>
                        <a:t>1.1236</a:t>
                      </a:r>
                      <a:endParaRPr lang="en-US" sz="1600" dirty="0">
                        <a:effectLst/>
                      </a:endParaRPr>
                    </a:p>
                  </a:txBody>
                  <a:tcPr marL="86591" marR="86591" marT="43295" marB="43295" anchor="b"/>
                </a:tc>
                <a:tc>
                  <a:txBody>
                    <a:bodyPr/>
                    <a:lstStyle/>
                    <a:p>
                      <a:pPr algn="r"/>
                      <a:endParaRPr lang="en-US" sz="1600" dirty="0">
                        <a:effectLst/>
                      </a:endParaRPr>
                    </a:p>
                  </a:txBody>
                  <a:tcPr marL="86591" marR="86591" marT="43295" marB="43295" anchor="b"/>
                </a:tc>
                <a:tc>
                  <a:txBody>
                    <a:bodyPr/>
                    <a:lstStyle/>
                    <a:p>
                      <a:pPr algn="r"/>
                      <a:r>
                        <a:rPr lang="en-US" sz="1600" u="none" strike="noStrike" dirty="0">
                          <a:effectLst/>
                        </a:rPr>
                        <a:t>149.803</a:t>
                      </a:r>
                      <a:endParaRPr lang="en-US" sz="1600" dirty="0">
                        <a:effectLst/>
                      </a:endParaRPr>
                    </a:p>
                  </a:txBody>
                  <a:tcPr marL="86591" marR="86591" marT="43295" marB="43295" anchor="b"/>
                </a:tc>
              </a:tr>
              <a:tr h="393077">
                <a:tc>
                  <a:txBody>
                    <a:bodyPr/>
                    <a:lstStyle/>
                    <a:p>
                      <a:pPr algn="l"/>
                      <a:r>
                        <a:rPr lang="en-US" sz="1600" u="none" strike="noStrike" dirty="0">
                          <a:effectLst/>
                        </a:rPr>
                        <a:t> JPY</a:t>
                      </a:r>
                      <a:endParaRPr lang="en-US" sz="1600" b="0" i="0" dirty="0">
                        <a:solidFill>
                          <a:srgbClr val="000000"/>
                        </a:solidFill>
                        <a:effectLst/>
                        <a:latin typeface="Noto Sans"/>
                      </a:endParaRPr>
                    </a:p>
                  </a:txBody>
                  <a:tcPr marL="86591" marR="86591" marT="43295" marB="43295" anchor="b"/>
                </a:tc>
                <a:tc>
                  <a:txBody>
                    <a:bodyPr/>
                    <a:lstStyle/>
                    <a:p>
                      <a:pPr algn="r"/>
                      <a:r>
                        <a:rPr lang="en-US" sz="1600" u="none" strike="noStrike" dirty="0">
                          <a:effectLst/>
                        </a:rPr>
                        <a:t>0.008824</a:t>
                      </a:r>
                      <a:endParaRPr lang="en-US" sz="1600" b="0" i="0" dirty="0">
                        <a:solidFill>
                          <a:srgbClr val="000000"/>
                        </a:solidFill>
                        <a:effectLst/>
                        <a:latin typeface="Noto Sans"/>
                      </a:endParaRPr>
                    </a:p>
                  </a:txBody>
                  <a:tcPr marL="86591" marR="86591" marT="43295" marB="43295" anchor="b"/>
                </a:tc>
                <a:tc>
                  <a:txBody>
                    <a:bodyPr/>
                    <a:lstStyle/>
                    <a:p>
                      <a:pPr algn="r"/>
                      <a:r>
                        <a:rPr lang="en-US" sz="1600" u="none" strike="noStrike" dirty="0">
                          <a:effectLst/>
                        </a:rPr>
                        <a:t>0.01127</a:t>
                      </a:r>
                      <a:endParaRPr lang="en-US" sz="1600" b="0" i="0" dirty="0">
                        <a:solidFill>
                          <a:srgbClr val="000000"/>
                        </a:solidFill>
                        <a:effectLst/>
                        <a:latin typeface="Noto Sans"/>
                      </a:endParaRPr>
                    </a:p>
                  </a:txBody>
                  <a:tcPr marL="86591" marR="86591" marT="43295" marB="43295" anchor="b"/>
                </a:tc>
                <a:tc>
                  <a:txBody>
                    <a:bodyPr/>
                    <a:lstStyle/>
                    <a:p>
                      <a:pPr algn="r"/>
                      <a:r>
                        <a:rPr lang="en-US" sz="1600" u="none" strike="noStrike" dirty="0">
                          <a:effectLst/>
                        </a:rPr>
                        <a:t>0.86855</a:t>
                      </a:r>
                      <a:endParaRPr lang="en-US" sz="1600" b="0" i="0" dirty="0">
                        <a:solidFill>
                          <a:srgbClr val="000000"/>
                        </a:solidFill>
                        <a:effectLst/>
                        <a:latin typeface="Noto Sans"/>
                      </a:endParaRPr>
                    </a:p>
                  </a:txBody>
                  <a:tcPr marL="86591" marR="86591" marT="43295" marB="43295" anchor="b"/>
                </a:tc>
                <a:tc>
                  <a:txBody>
                    <a:bodyPr/>
                    <a:lstStyle/>
                    <a:p>
                      <a:pPr algn="r"/>
                      <a:r>
                        <a:rPr lang="en-US" sz="1600" u="none" strike="noStrike" dirty="0">
                          <a:effectLst/>
                        </a:rPr>
                        <a:t>0.01114</a:t>
                      </a:r>
                      <a:endParaRPr lang="en-US" sz="1600" b="0" i="0" dirty="0">
                        <a:solidFill>
                          <a:srgbClr val="000000"/>
                        </a:solidFill>
                        <a:effectLst/>
                        <a:latin typeface="Noto Sans"/>
                      </a:endParaRPr>
                    </a:p>
                  </a:txBody>
                  <a:tcPr marL="86591" marR="86591" marT="43295" marB="43295" anchor="b"/>
                </a:tc>
                <a:tc>
                  <a:txBody>
                    <a:bodyPr/>
                    <a:lstStyle/>
                    <a:p>
                      <a:pPr algn="r"/>
                      <a:r>
                        <a:rPr lang="en-US" sz="1600" u="none" strike="noStrike" dirty="0">
                          <a:effectLst/>
                        </a:rPr>
                        <a:t>0.00750</a:t>
                      </a:r>
                      <a:endParaRPr lang="en-US" sz="1600" b="0" i="0" dirty="0">
                        <a:solidFill>
                          <a:srgbClr val="000000"/>
                        </a:solidFill>
                        <a:effectLst/>
                        <a:latin typeface="Noto Sans"/>
                      </a:endParaRPr>
                    </a:p>
                  </a:txBody>
                  <a:tcPr marL="86591" marR="86591" marT="43295" marB="43295" anchor="b"/>
                </a:tc>
                <a:tc>
                  <a:txBody>
                    <a:bodyPr/>
                    <a:lstStyle/>
                    <a:p>
                      <a:pPr algn="r"/>
                      <a:r>
                        <a:rPr lang="en-US" sz="1600" u="none" strike="noStrike" dirty="0">
                          <a:effectLst/>
                        </a:rPr>
                        <a:t>0.00666</a:t>
                      </a:r>
                      <a:endParaRPr lang="en-US" sz="1600" b="0" i="0" dirty="0">
                        <a:solidFill>
                          <a:srgbClr val="000000"/>
                        </a:solidFill>
                        <a:effectLst/>
                        <a:latin typeface="Noto Sans"/>
                      </a:endParaRPr>
                    </a:p>
                  </a:txBody>
                  <a:tcPr marL="86591" marR="86591" marT="43295" marB="43295" anchor="b"/>
                </a:tc>
                <a:tc>
                  <a:txBody>
                    <a:bodyPr/>
                    <a:lstStyle/>
                    <a:p>
                      <a:endParaRPr lang="en-US" sz="1600" dirty="0"/>
                    </a:p>
                  </a:txBody>
                  <a:tcPr marL="83127" marR="83127" marT="41564" marB="41564"/>
                </a:tc>
              </a:tr>
            </a:tbl>
          </a:graphicData>
        </a:graphic>
      </p:graphicFrame>
      <p:sp>
        <p:nvSpPr>
          <p:cNvPr id="5" name="Rectangle 1"/>
          <p:cNvSpPr>
            <a:spLocks noChangeArrowheads="1"/>
          </p:cNvSpPr>
          <p:nvPr/>
        </p:nvSpPr>
        <p:spPr bwMode="auto">
          <a:xfrm>
            <a:off x="0" y="-31395"/>
            <a:ext cx="12192000" cy="519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6501" rIns="0" bIns="36501"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rgbClr val="222222"/>
                </a:solidFill>
                <a:effectLst/>
                <a:latin typeface="Noto Sans"/>
              </a:rPr>
              <a:t>Major Crossrates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00547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1141412" y="5104607"/>
            <a:ext cx="5930913" cy="1262974"/>
          </a:xfrm>
        </p:spPr>
        <p:txBody>
          <a:bodyPr/>
          <a:lstStyle/>
          <a:p>
            <a:endParaRPr lang="en-US"/>
          </a:p>
        </p:txBody>
      </p:sp>
      <p:pic>
        <p:nvPicPr>
          <p:cNvPr id="1026" name="Picture 2" descr="https://www.compareremit.com/uploads/Factors_Affecting_Exchange_Rat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034" y="0"/>
            <a:ext cx="10921283" cy="6943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2797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influences Exchange rates</a:t>
            </a:r>
          </a:p>
        </p:txBody>
      </p:sp>
      <p:sp>
        <p:nvSpPr>
          <p:cNvPr id="3" name="Content Placeholder 2"/>
          <p:cNvSpPr>
            <a:spLocks noGrp="1"/>
          </p:cNvSpPr>
          <p:nvPr>
            <p:ph idx="1"/>
          </p:nvPr>
        </p:nvSpPr>
        <p:spPr/>
        <p:txBody>
          <a:bodyPr>
            <a:normAutofit/>
          </a:bodyPr>
          <a:lstStyle/>
          <a:p>
            <a:r>
              <a:rPr lang="en-US" dirty="0"/>
              <a:t>Changes in inflation</a:t>
            </a:r>
          </a:p>
          <a:p>
            <a:pPr lvl="1"/>
            <a:r>
              <a:rPr lang="en-US" dirty="0"/>
              <a:t>Lower inflation means higher currency value , higher inflation </a:t>
            </a:r>
            <a:r>
              <a:rPr lang="en-US" dirty="0" smtClean="0"/>
              <a:t>means lower </a:t>
            </a:r>
            <a:r>
              <a:rPr lang="en-US" dirty="0"/>
              <a:t>currency value</a:t>
            </a:r>
          </a:p>
          <a:p>
            <a:r>
              <a:rPr lang="en-US" dirty="0"/>
              <a:t>Change in Interest Rates</a:t>
            </a:r>
          </a:p>
          <a:p>
            <a:pPr lvl="1"/>
            <a:r>
              <a:rPr lang="en-US" dirty="0"/>
              <a:t>Higher interest rates causes the exchange rate to rise, while lower interest rates decrease exchange </a:t>
            </a:r>
            <a:r>
              <a:rPr lang="en-US" dirty="0" smtClean="0"/>
              <a:t>rates</a:t>
            </a:r>
          </a:p>
          <a:p>
            <a:pPr lvl="1"/>
            <a:r>
              <a:rPr lang="en-US" dirty="0" smtClean="0"/>
              <a:t>This does not always hold</a:t>
            </a:r>
            <a:endParaRPr lang="en-US" dirty="0"/>
          </a:p>
          <a:p>
            <a:endParaRPr lang="en-US" dirty="0"/>
          </a:p>
        </p:txBody>
      </p:sp>
    </p:spTree>
    <p:extLst>
      <p:ext uri="{BB962C8B-B14F-4D97-AF65-F5344CB8AC3E}">
        <p14:creationId xmlns:p14="http://schemas.microsoft.com/office/powerpoint/2010/main" val="3763077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influences Exchange rates </a:t>
            </a:r>
          </a:p>
        </p:txBody>
      </p:sp>
      <p:sp>
        <p:nvSpPr>
          <p:cNvPr id="3" name="Content Placeholder 2"/>
          <p:cNvSpPr>
            <a:spLocks noGrp="1"/>
          </p:cNvSpPr>
          <p:nvPr>
            <p:ph idx="1"/>
          </p:nvPr>
        </p:nvSpPr>
        <p:spPr>
          <a:xfrm>
            <a:off x="1141412" y="2249486"/>
            <a:ext cx="9905999" cy="3945573"/>
          </a:xfrm>
        </p:spPr>
        <p:txBody>
          <a:bodyPr>
            <a:normAutofit/>
          </a:bodyPr>
          <a:lstStyle/>
          <a:p>
            <a:r>
              <a:rPr lang="en-US" dirty="0"/>
              <a:t>Account Deficits</a:t>
            </a:r>
          </a:p>
          <a:p>
            <a:pPr lvl="1"/>
            <a:r>
              <a:rPr lang="en-US" dirty="0"/>
              <a:t>Deficits cause a greater demand for foreign currency which in turn lowers a countries exchange rate</a:t>
            </a:r>
          </a:p>
          <a:p>
            <a:r>
              <a:rPr lang="en-US" dirty="0"/>
              <a:t>Public Debt</a:t>
            </a:r>
          </a:p>
          <a:p>
            <a:pPr lvl="1"/>
            <a:r>
              <a:rPr lang="en-US" dirty="0"/>
              <a:t>This isn’t good for getting foreigners to invest.</a:t>
            </a:r>
          </a:p>
          <a:p>
            <a:pPr lvl="1"/>
            <a:r>
              <a:rPr lang="en-US" dirty="0"/>
              <a:t>Debt can have many risks, a few being the possibility of defaulting, increase supply of securities, and printing money.</a:t>
            </a:r>
          </a:p>
        </p:txBody>
      </p:sp>
    </p:spTree>
    <p:extLst>
      <p:ext uri="{BB962C8B-B14F-4D97-AF65-F5344CB8AC3E}">
        <p14:creationId xmlns:p14="http://schemas.microsoft.com/office/powerpoint/2010/main" val="3588392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influences Exchange rates</a:t>
            </a:r>
          </a:p>
        </p:txBody>
      </p:sp>
      <p:sp>
        <p:nvSpPr>
          <p:cNvPr id="3" name="Content Placeholder 2"/>
          <p:cNvSpPr>
            <a:spLocks noGrp="1"/>
          </p:cNvSpPr>
          <p:nvPr>
            <p:ph idx="1"/>
          </p:nvPr>
        </p:nvSpPr>
        <p:spPr/>
        <p:txBody>
          <a:bodyPr/>
          <a:lstStyle/>
          <a:p>
            <a:r>
              <a:rPr lang="en-US" dirty="0"/>
              <a:t>Political Stability </a:t>
            </a:r>
            <a:r>
              <a:rPr lang="en-US" dirty="0" smtClean="0"/>
              <a:t>And Economic Performance</a:t>
            </a:r>
            <a:endParaRPr lang="en-US" dirty="0"/>
          </a:p>
          <a:p>
            <a:pPr lvl="1"/>
            <a:r>
              <a:rPr lang="en-US" dirty="0"/>
              <a:t>Strong economic countries that are in good political standing look better for investing. This increases foreign capital which increases exchange rates</a:t>
            </a:r>
          </a:p>
          <a:p>
            <a:endParaRPr lang="en-US" dirty="0"/>
          </a:p>
        </p:txBody>
      </p:sp>
    </p:spTree>
    <p:extLst>
      <p:ext uri="{BB962C8B-B14F-4D97-AF65-F5344CB8AC3E}">
        <p14:creationId xmlns:p14="http://schemas.microsoft.com/office/powerpoint/2010/main" val="3610157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A59C2B1-42D1-430E-B86E-040C15858BC4}"/>
              </a:ext>
            </a:extLst>
          </p:cNvPr>
          <p:cNvSpPr>
            <a:spLocks noGrp="1"/>
          </p:cNvSpPr>
          <p:nvPr>
            <p:ph idx="1"/>
          </p:nvPr>
        </p:nvSpPr>
        <p:spPr>
          <a:xfrm>
            <a:off x="773806" y="112735"/>
            <a:ext cx="10515600" cy="2011340"/>
          </a:xfrm>
        </p:spPr>
        <p:txBody>
          <a:bodyPr>
            <a:normAutofit/>
          </a:bodyPr>
          <a:lstStyle/>
          <a:p>
            <a:pPr marL="0" marR="0">
              <a:lnSpc>
                <a:spcPct val="107000"/>
              </a:lnSpc>
              <a:spcBef>
                <a:spcPts val="0"/>
              </a:spcBef>
              <a:spcAft>
                <a:spcPts val="800"/>
              </a:spcAft>
            </a:pPr>
            <a:r>
              <a:rPr lang="en-US" sz="8000" dirty="0">
                <a:solidFill>
                  <a:srgbClr val="FFFF00"/>
                </a:solidFill>
                <a:latin typeface="Calibri" panose="020F0502020204030204" pitchFamily="34" charset="0"/>
                <a:ea typeface="Calibri" panose="020F0502020204030204" pitchFamily="34" charset="0"/>
                <a:cs typeface="Times New Roman" panose="02020603050405020304" pitchFamily="18" charset="0"/>
              </a:rPr>
              <a:t>Gold Standard</a:t>
            </a:r>
          </a:p>
          <a:p>
            <a:pPr marL="0" marR="0">
              <a:lnSpc>
                <a:spcPct val="107000"/>
              </a:lnSpc>
              <a:spcBef>
                <a:spcPts val="0"/>
              </a:spcBef>
              <a:spcAft>
                <a:spcPts val="800"/>
              </a:spcAft>
            </a:pPr>
            <a:endParaRPr lang="en-US" dirty="0"/>
          </a:p>
        </p:txBody>
      </p:sp>
    </p:spTree>
    <p:extLst>
      <p:ext uri="{BB962C8B-B14F-4D97-AF65-F5344CB8AC3E}">
        <p14:creationId xmlns:p14="http://schemas.microsoft.com/office/powerpoint/2010/main" val="1290650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influences Exchange rates</a:t>
            </a:r>
          </a:p>
        </p:txBody>
      </p:sp>
      <p:sp>
        <p:nvSpPr>
          <p:cNvPr id="3" name="Content Placeholder 2"/>
          <p:cNvSpPr>
            <a:spLocks noGrp="1"/>
          </p:cNvSpPr>
          <p:nvPr>
            <p:ph idx="1"/>
          </p:nvPr>
        </p:nvSpPr>
        <p:spPr/>
        <p:txBody>
          <a:bodyPr/>
          <a:lstStyle/>
          <a:p>
            <a:r>
              <a:rPr lang="en-US" dirty="0"/>
              <a:t>Recession</a:t>
            </a:r>
          </a:p>
          <a:p>
            <a:pPr lvl="1"/>
            <a:r>
              <a:rPr lang="en-US" dirty="0"/>
              <a:t>Usually at this time interest rates fall which makes exchange rates fall</a:t>
            </a:r>
          </a:p>
          <a:p>
            <a:r>
              <a:rPr lang="en-US" dirty="0"/>
              <a:t>Speculation</a:t>
            </a:r>
          </a:p>
          <a:p>
            <a:pPr lvl="1"/>
            <a:r>
              <a:rPr lang="en-US" dirty="0"/>
              <a:t>If a country is expected to do well then it makes investors what to invest in that country. But the opposite happens when the country looks like it will do bad.</a:t>
            </a:r>
          </a:p>
        </p:txBody>
      </p:sp>
    </p:spTree>
    <p:extLst>
      <p:ext uri="{BB962C8B-B14F-4D97-AF65-F5344CB8AC3E}">
        <p14:creationId xmlns:p14="http://schemas.microsoft.com/office/powerpoint/2010/main" val="2869542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7000" b="-26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9848ED-BA34-493F-81B5-801A7F9D9F73}"/>
              </a:ext>
            </a:extLst>
          </p:cNvPr>
          <p:cNvSpPr>
            <a:spLocks noGrp="1"/>
          </p:cNvSpPr>
          <p:nvPr>
            <p:ph type="title"/>
          </p:nvPr>
        </p:nvSpPr>
        <p:spPr/>
        <p:txBody>
          <a:bodyPr/>
          <a:lstStyle/>
          <a:p>
            <a:r>
              <a:rPr lang="en-US"/>
              <a:t>Cryptocurrencies-Bitcoin(5989.61) </a:t>
            </a:r>
            <a:r>
              <a:rPr lang="en-US" dirty="0"/>
              <a:t>vs Gold(1275.75)</a:t>
            </a:r>
          </a:p>
        </p:txBody>
      </p:sp>
    </p:spTree>
    <p:extLst>
      <p:ext uri="{BB962C8B-B14F-4D97-AF65-F5344CB8AC3E}">
        <p14:creationId xmlns:p14="http://schemas.microsoft.com/office/powerpoint/2010/main" val="889861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a:t>
            </a:r>
          </a:p>
        </p:txBody>
      </p:sp>
      <p:sp>
        <p:nvSpPr>
          <p:cNvPr id="3" name="Content Placeholder 2"/>
          <p:cNvSpPr>
            <a:spLocks noGrp="1"/>
          </p:cNvSpPr>
          <p:nvPr>
            <p:ph idx="1"/>
          </p:nvPr>
        </p:nvSpPr>
        <p:spPr/>
        <p:txBody>
          <a:bodyPr>
            <a:normAutofit fontScale="77500" lnSpcReduction="20000"/>
          </a:bodyPr>
          <a:lstStyle/>
          <a:p>
            <a:r>
              <a:rPr lang="en-US" dirty="0">
                <a:hlinkClick r:id="rId2"/>
              </a:rPr>
              <a:t>https://www.thoughtco.com/what-determines-an-exchange-rate-1147883</a:t>
            </a:r>
            <a:endParaRPr lang="en-US" dirty="0"/>
          </a:p>
          <a:p>
            <a:r>
              <a:rPr lang="en-US" dirty="0">
                <a:hlinkClick r:id="rId3"/>
              </a:rPr>
              <a:t>http://www.xe.com/currencytables/?from=USD</a:t>
            </a:r>
            <a:endParaRPr lang="en-US" dirty="0"/>
          </a:p>
          <a:p>
            <a:r>
              <a:rPr lang="en-US" dirty="0" smtClean="0">
                <a:hlinkClick r:id="rId4"/>
              </a:rPr>
              <a:t>http</a:t>
            </a:r>
            <a:r>
              <a:rPr lang="en-US" dirty="0">
                <a:hlinkClick r:id="rId4"/>
              </a:rPr>
              <a:t>://www.investopedia.com/terms/forex/f/foreign-exchange-markets.asp</a:t>
            </a:r>
            <a:endParaRPr lang="en-US" dirty="0"/>
          </a:p>
          <a:p>
            <a:r>
              <a:rPr lang="en-US" dirty="0">
                <a:hlinkClick r:id="rId5"/>
              </a:rPr>
              <a:t>https://www.compareremit.com/money-transfer-guide/key-factors-affecting-currency-exchange-rates/</a:t>
            </a:r>
            <a:endParaRPr lang="en-US" dirty="0"/>
          </a:p>
          <a:p>
            <a:r>
              <a:rPr lang="en-US" dirty="0">
                <a:hlinkClick r:id="rId6"/>
              </a:rPr>
              <a:t>http://</a:t>
            </a:r>
            <a:r>
              <a:rPr lang="en-US" dirty="0" smtClean="0">
                <a:hlinkClick r:id="rId6"/>
              </a:rPr>
              <a:t>www.investopedia.com/terms/s/spotexchangerate.asp</a:t>
            </a:r>
            <a:endParaRPr lang="en-US" dirty="0" smtClean="0"/>
          </a:p>
          <a:p>
            <a:r>
              <a:rPr lang="en-US" dirty="0">
                <a:hlinkClick r:id="rId7"/>
              </a:rPr>
              <a:t>http://</a:t>
            </a:r>
            <a:r>
              <a:rPr lang="en-US" dirty="0" smtClean="0">
                <a:hlinkClick r:id="rId7"/>
              </a:rPr>
              <a:t>www.bis.org/publ/rpfx16.htm?m=6%7C381%7C677</a:t>
            </a:r>
            <a:endParaRPr lang="en-US" dirty="0" smtClean="0"/>
          </a:p>
          <a:p>
            <a:r>
              <a:rPr lang="en-US" dirty="0">
                <a:hlinkClick r:id="rId8"/>
              </a:rPr>
              <a:t>https://</a:t>
            </a:r>
            <a:r>
              <a:rPr lang="en-US" dirty="0" smtClean="0">
                <a:hlinkClick r:id="rId8"/>
              </a:rPr>
              <a:t>www.barchart.com/forex/major-rates</a:t>
            </a:r>
            <a:endParaRPr lang="en-US" dirty="0" smtClean="0"/>
          </a:p>
          <a:p>
            <a:endParaRPr lang="en-US" dirty="0" smtClean="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98620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Bretton Woods System</a:t>
            </a:r>
          </a:p>
        </p:txBody>
      </p:sp>
      <p:sp>
        <p:nvSpPr>
          <p:cNvPr id="3" name="Content Placeholder 2"/>
          <p:cNvSpPr>
            <a:spLocks noGrp="1"/>
          </p:cNvSpPr>
          <p:nvPr>
            <p:ph idx="1"/>
          </p:nvPr>
        </p:nvSpPr>
        <p:spPr/>
        <p:txBody>
          <a:bodyPr/>
          <a:lstStyle/>
          <a:p>
            <a:pPr marL="0" indent="0">
              <a:buNone/>
            </a:pPr>
            <a:r>
              <a:rPr lang="en-US" dirty="0"/>
              <a:t>The US dollar was the basis for all participating countries comparative value whereas the US dollar was the only one backed and measured by gold. </a:t>
            </a:r>
          </a:p>
        </p:txBody>
      </p:sp>
    </p:spTree>
    <p:extLst>
      <p:ext uri="{BB962C8B-B14F-4D97-AF65-F5344CB8AC3E}">
        <p14:creationId xmlns:p14="http://schemas.microsoft.com/office/powerpoint/2010/main" val="2725640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9688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Forex Market</a:t>
            </a:r>
          </a:p>
        </p:txBody>
      </p:sp>
      <p:sp>
        <p:nvSpPr>
          <p:cNvPr id="3" name="Content Placeholder 2"/>
          <p:cNvSpPr>
            <a:spLocks noGrp="1"/>
          </p:cNvSpPr>
          <p:nvPr>
            <p:ph idx="1"/>
          </p:nvPr>
        </p:nvSpPr>
        <p:spPr/>
        <p:txBody>
          <a:bodyPr/>
          <a:lstStyle/>
          <a:p>
            <a:r>
              <a:rPr lang="en-US" dirty="0"/>
              <a:t>Is a global and decentralized market made for the trading of currencies. </a:t>
            </a:r>
          </a:p>
        </p:txBody>
      </p:sp>
    </p:spTree>
    <p:extLst>
      <p:ext uri="{BB962C8B-B14F-4D97-AF65-F5344CB8AC3E}">
        <p14:creationId xmlns:p14="http://schemas.microsoft.com/office/powerpoint/2010/main" val="2688258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BE8369-3D70-4729-8D15-CD980B111D8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18C470A3-884B-404B-A425-21576E92894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4501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61E2F8-F114-4248-A041-2CD2960E1B68}"/>
              </a:ext>
            </a:extLst>
          </p:cNvPr>
          <p:cNvSpPr>
            <a:spLocks noGrp="1"/>
          </p:cNvSpPr>
          <p:nvPr>
            <p:ph type="title"/>
          </p:nvPr>
        </p:nvSpPr>
        <p:spPr>
          <a:xfrm>
            <a:off x="1322294" y="0"/>
            <a:ext cx="10515600" cy="1325563"/>
          </a:xfrm>
        </p:spPr>
        <p:txBody>
          <a:bodyPr/>
          <a:lstStyle/>
          <a:p>
            <a:r>
              <a:rPr lang="en-US" dirty="0"/>
              <a:t>Managed floating rate system</a:t>
            </a:r>
          </a:p>
        </p:txBody>
      </p:sp>
    </p:spTree>
    <p:extLst>
      <p:ext uri="{BB962C8B-B14F-4D97-AF65-F5344CB8AC3E}">
        <p14:creationId xmlns:p14="http://schemas.microsoft.com/office/powerpoint/2010/main" val="1987097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Floating</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56742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Spots and Futures</a:t>
            </a:r>
          </a:p>
        </p:txBody>
      </p:sp>
      <p:sp>
        <p:nvSpPr>
          <p:cNvPr id="3" name="Content Placeholder 2"/>
          <p:cNvSpPr>
            <a:spLocks noGrp="1"/>
          </p:cNvSpPr>
          <p:nvPr>
            <p:ph idx="1"/>
          </p:nvPr>
        </p:nvSpPr>
        <p:spPr/>
        <p:txBody>
          <a:bodyPr/>
          <a:lstStyle/>
          <a:p>
            <a:r>
              <a:rPr lang="en-US" dirty="0"/>
              <a:t>Spot Rates</a:t>
            </a:r>
          </a:p>
          <a:p>
            <a:pPr lvl="1"/>
            <a:r>
              <a:rPr lang="en-US" dirty="0"/>
              <a:t>This is where buyers pay in a different currency to purchase another currency</a:t>
            </a:r>
          </a:p>
          <a:p>
            <a:r>
              <a:rPr lang="en-US" dirty="0"/>
              <a:t>The spot exchange rate is the earliest value date, which is usually about two business days after the </a:t>
            </a:r>
            <a:r>
              <a:rPr lang="en-US" dirty="0" smtClean="0"/>
              <a:t>transaction</a:t>
            </a:r>
          </a:p>
          <a:p>
            <a:r>
              <a:rPr lang="en-US" dirty="0"/>
              <a:t>Financial Speculation vs Trading</a:t>
            </a:r>
            <a:endParaRPr lang="en-US" dirty="0"/>
          </a:p>
        </p:txBody>
      </p:sp>
    </p:spTree>
    <p:extLst>
      <p:ext uri="{BB962C8B-B14F-4D97-AF65-F5344CB8AC3E}">
        <p14:creationId xmlns:p14="http://schemas.microsoft.com/office/powerpoint/2010/main" val="176082548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ircuit">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ppt/theme/theme3.xml><?xml version="1.0" encoding="utf-8"?>
<a:theme xmlns:a="http://schemas.openxmlformats.org/drawingml/2006/main" name="1_Circuit">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2239</TotalTime>
  <Words>643</Words>
  <Application>Microsoft Office PowerPoint</Application>
  <PresentationFormat>Widescreen</PresentationFormat>
  <Paragraphs>275</Paragraphs>
  <Slides>22</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22</vt:i4>
      </vt:variant>
    </vt:vector>
  </HeadingPairs>
  <TitlesOfParts>
    <vt:vector size="32" baseType="lpstr">
      <vt:lpstr>Arial</vt:lpstr>
      <vt:lpstr>Calibri</vt:lpstr>
      <vt:lpstr>Calibri Light</vt:lpstr>
      <vt:lpstr>Noto Sans</vt:lpstr>
      <vt:lpstr>Times New Roman</vt:lpstr>
      <vt:lpstr>Trebuchet MS</vt:lpstr>
      <vt:lpstr>Tw Cen MT</vt:lpstr>
      <vt:lpstr>Office Theme</vt:lpstr>
      <vt:lpstr>Circuit</vt:lpstr>
      <vt:lpstr>1_Circuit</vt:lpstr>
      <vt:lpstr>Foreign Exchange Market</vt:lpstr>
      <vt:lpstr>PowerPoint Presentation</vt:lpstr>
      <vt:lpstr>Bretton Woods System</vt:lpstr>
      <vt:lpstr>PowerPoint Presentation</vt:lpstr>
      <vt:lpstr>Forex Market</vt:lpstr>
      <vt:lpstr>PowerPoint Presentation</vt:lpstr>
      <vt:lpstr>Managed floating rate system</vt:lpstr>
      <vt:lpstr>Free Floating</vt:lpstr>
      <vt:lpstr>Spots and Futures</vt:lpstr>
      <vt:lpstr>Forex Hours</vt:lpstr>
      <vt:lpstr>Foreign Exchange turnover By Currency</vt:lpstr>
      <vt:lpstr>Foreign Exchange turnover by country</vt:lpstr>
      <vt:lpstr>How are Currencies determined?</vt:lpstr>
      <vt:lpstr>PowerPoint Presentation</vt:lpstr>
      <vt:lpstr>Cross Rate</vt:lpstr>
      <vt:lpstr>PowerPoint Presentation</vt:lpstr>
      <vt:lpstr>What influences Exchange rates</vt:lpstr>
      <vt:lpstr>What influences Exchange rates </vt:lpstr>
      <vt:lpstr>What influences Exchange rates</vt:lpstr>
      <vt:lpstr>What influences Exchange rates</vt:lpstr>
      <vt:lpstr>Cryptocurrencies-Bitcoin(5989.61) vs Gold(1275.75)</vt:lpstr>
      <vt:lpstr>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Forex Market</dc:title>
  <dc:creator>Brian Hill</dc:creator>
  <cp:lastModifiedBy>Megan Gilson</cp:lastModifiedBy>
  <cp:revision>30</cp:revision>
  <dcterms:created xsi:type="dcterms:W3CDTF">2017-10-23T01:03:44Z</dcterms:created>
  <dcterms:modified xsi:type="dcterms:W3CDTF">2017-10-24T18:40:22Z</dcterms:modified>
</cp:coreProperties>
</file>