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6" r:id="rId5"/>
    <p:sldId id="258" r:id="rId6"/>
    <p:sldId id="259" r:id="rId7"/>
    <p:sldId id="260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03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215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37153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90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13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472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51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02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551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78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84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2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5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4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247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87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8C39F6-C21A-4AE8-88BF-EED4321740E4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215A47D-7A2F-4071-A6D0-97C8E69B5D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911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hyperlink" Target="https://youtu.be/11dsrhWmvaQ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dZPNrCpEeQ" TargetMode="External"/><Relationship Id="rId2" Type="http://schemas.openxmlformats.org/officeDocument/2006/relationships/hyperlink" Target="https://youtu.be/pFkEoCccht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17 – </a:t>
            </a:r>
            <a:r>
              <a:rPr lang="en-US" smtClean="0"/>
              <a:t>The Stock Market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784" y="6273104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782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126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17-4b Behavioral Finance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07916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Seeks </a:t>
            </a:r>
            <a:r>
              <a:rPr lang="en-US" sz="2400" dirty="0"/>
              <a:t>to combine </a:t>
            </a:r>
            <a:r>
              <a:rPr lang="en-US" sz="2400" dirty="0" smtClean="0"/>
              <a:t>behavioral </a:t>
            </a:r>
            <a:r>
              <a:rPr lang="en-US" sz="2400" dirty="0"/>
              <a:t>and cognitive psychology to explain market behavior and outcomes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of the topics </a:t>
            </a:r>
            <a:r>
              <a:rPr lang="en-US" sz="2400" dirty="0" smtClean="0"/>
              <a:t>now included: 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Overconfidence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Confirmation Bias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Framing Matters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200" dirty="0" smtClean="0"/>
              <a:t>Heuristics</a:t>
            </a:r>
          </a:p>
          <a:p>
            <a:r>
              <a:rPr lang="en-US" sz="2400" dirty="0" smtClean="0"/>
              <a:t>Is rationality a safe assumption to make when analyzing stock market behavior?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784" y="6273104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803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17-1a The Stock or Equity Market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Stocks:  Part ownership of a corporation</a:t>
            </a:r>
          </a:p>
          <a:p>
            <a:r>
              <a:rPr lang="en-US" sz="2400" dirty="0" smtClean="0"/>
              <a:t>Equity just means ownership</a:t>
            </a:r>
          </a:p>
          <a:p>
            <a:r>
              <a:rPr lang="en-US" sz="2400" dirty="0" smtClean="0"/>
              <a:t>Stock Market:  Market for the buyer’s and selling of stocks or shares also the equity market.</a:t>
            </a:r>
          </a:p>
          <a:p>
            <a:r>
              <a:rPr lang="en-US" sz="2400" dirty="0" smtClean="0"/>
              <a:t>Corporations raise capital 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Borrow Funds by either issuing bonds, borrowing from banks or issuing stocks (debt vs equity)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 smtClean="0"/>
              <a:t>Issue Stocks (IPOs)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784" y="6273104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16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17-1a The Stock or Equity Market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 types of stocks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Common Stock – gets paid last/gets to vote at AGM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Preferred Stock – gets paid first/does not vote at AGM</a:t>
            </a:r>
          </a:p>
          <a:p>
            <a:r>
              <a:rPr lang="en-US" sz="2400" dirty="0" smtClean="0"/>
              <a:t>Primary vs. Secondary Market for Equities</a:t>
            </a:r>
          </a:p>
          <a:p>
            <a:r>
              <a:rPr lang="en-US" sz="2400" dirty="0" smtClean="0"/>
              <a:t>Primary Market transaction:  Stocks are sold by a corporation to members of the public (underwriters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youtu.be/11dsrhWmvaQ</a:t>
            </a:r>
            <a:endParaRPr lang="en-US" sz="2400" dirty="0" smtClean="0"/>
          </a:p>
          <a:p>
            <a:r>
              <a:rPr lang="en-US" sz="2400" dirty="0" smtClean="0"/>
              <a:t>Shares </a:t>
            </a:r>
            <a:r>
              <a:rPr lang="en-US" sz="2400" dirty="0" smtClean="0"/>
              <a:t>are purchased through an investment bank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784" y="6273104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29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Trading in stocks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08083"/>
            <a:ext cx="10221894" cy="5139558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Physical trading floor/open outcry (NY stock exchange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Some exchanges do not have a physical trading </a:t>
            </a:r>
            <a:r>
              <a:rPr lang="en-US" sz="2400" dirty="0"/>
              <a:t>floor </a:t>
            </a:r>
            <a:r>
              <a:rPr lang="en-US" sz="2400" dirty="0" smtClean="0"/>
              <a:t>e.g. NASDAQ </a:t>
            </a:r>
            <a:r>
              <a:rPr lang="en-US" sz="2400" dirty="0"/>
              <a:t>= National Association of Security Dealers Automatic </a:t>
            </a:r>
            <a:r>
              <a:rPr lang="en-US" sz="2400" dirty="0" smtClean="0"/>
              <a:t>Quotation</a:t>
            </a:r>
          </a:p>
          <a:p>
            <a:r>
              <a:rPr lang="en-US" sz="2400" dirty="0" smtClean="0"/>
              <a:t>OTC </a:t>
            </a:r>
            <a:r>
              <a:rPr lang="en-US" sz="2400" dirty="0" smtClean="0"/>
              <a:t>– by computer </a:t>
            </a:r>
            <a:r>
              <a:rPr lang="en-US" sz="2400" dirty="0" smtClean="0"/>
              <a:t>interaction without an exchange. Now </a:t>
            </a:r>
            <a:r>
              <a:rPr lang="en-US" sz="2400" dirty="0" smtClean="0"/>
              <a:t>lines between OTC and physical exchanges more blurred as pre- and post-market trading in major stocks done by NY stock </a:t>
            </a:r>
            <a:r>
              <a:rPr lang="en-US" sz="2400" dirty="0" smtClean="0"/>
              <a:t>exchange</a:t>
            </a:r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youtu.be/pFkEoCcchtI</a:t>
            </a:r>
            <a:endParaRPr lang="en-US" sz="2400" dirty="0" smtClean="0"/>
          </a:p>
          <a:p>
            <a:r>
              <a:rPr lang="en-US" sz="2400" dirty="0" smtClean="0"/>
              <a:t>NASDAQ also tends to attract more tech and biotech companies whereas NYSE attracts larger industrial companies (e.g. GE, Dow Chemicals, Boeing</a:t>
            </a:r>
            <a:r>
              <a:rPr lang="en-US" sz="2400" dirty="0" smtClean="0"/>
              <a:t>)</a:t>
            </a:r>
          </a:p>
          <a:p>
            <a:r>
              <a:rPr lang="en-US" sz="2400" dirty="0"/>
              <a:t>ADRs = </a:t>
            </a:r>
            <a:r>
              <a:rPr lang="en-US" sz="2400" dirty="0" smtClean="0"/>
              <a:t>American </a:t>
            </a:r>
            <a:r>
              <a:rPr lang="en-US" sz="2400" dirty="0" err="1" smtClean="0"/>
              <a:t>Despository</a:t>
            </a:r>
            <a:r>
              <a:rPr lang="en-US" sz="2400" dirty="0" smtClean="0"/>
              <a:t> Receipts</a:t>
            </a:r>
          </a:p>
          <a:p>
            <a:r>
              <a:rPr lang="en-US" sz="2400" dirty="0" smtClean="0">
                <a:hlinkClick r:id="rId3"/>
              </a:rPr>
              <a:t>https</a:t>
            </a:r>
            <a:r>
              <a:rPr lang="en-US" sz="2400" dirty="0">
                <a:hlinkClick r:id="rId3"/>
              </a:rPr>
              <a:t>://</a:t>
            </a:r>
            <a:r>
              <a:rPr lang="en-US" sz="2400" dirty="0" smtClean="0">
                <a:hlinkClick r:id="rId3"/>
              </a:rPr>
              <a:t>youtu.be/XdZPNrCpEeQ</a:t>
            </a:r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288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17-2 Pricing Common Stock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Different ways to calculate stock prices: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Dividend Discount Model: Single Period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 smtClean="0"/>
              <a:t>Dividend Discount Model: </a:t>
            </a:r>
            <a:r>
              <a:rPr lang="en-US" sz="2800" dirty="0" err="1" smtClean="0"/>
              <a:t>Multiperiod</a:t>
            </a:r>
            <a:endParaRPr lang="en-US" sz="2800" dirty="0" smtClean="0"/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Liquidation (salvage) value often is ignored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en-US" sz="2800" dirty="0" smtClean="0"/>
              <a:t>Dividends can fluctuate (for ordinary shares) depending on profits (retained earnings) of company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784" y="6273104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34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741"/>
          </a:xfrm>
        </p:spPr>
        <p:txBody>
          <a:bodyPr/>
          <a:lstStyle/>
          <a:p>
            <a:r>
              <a:rPr lang="en-US" dirty="0" smtClean="0"/>
              <a:t>17-3a Overall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19" y="1554007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Business Cycles – Alternating rises and declines in the level of economic activity, sometime over several years.</a:t>
            </a:r>
          </a:p>
          <a:p>
            <a:r>
              <a:rPr lang="en-US" sz="2400" dirty="0" smtClean="0"/>
              <a:t>Stock Prices – </a:t>
            </a:r>
            <a:r>
              <a:rPr lang="en-US" sz="2400" dirty="0" err="1" smtClean="0"/>
              <a:t>Procyclical</a:t>
            </a:r>
            <a:r>
              <a:rPr lang="en-US" sz="2400" dirty="0" smtClean="0"/>
              <a:t>: The Stock Market tends to move in the same direction as the overall economy.</a:t>
            </a:r>
          </a:p>
          <a:p>
            <a:r>
              <a:rPr lang="en-US" sz="2400" dirty="0" smtClean="0"/>
              <a:t>Increasing when the economy expands, decreasing when the economy slows or slides into recession.</a:t>
            </a:r>
          </a:p>
          <a:p>
            <a:r>
              <a:rPr lang="en-US" sz="2400" dirty="0" smtClean="0"/>
              <a:t>Stock prices are affected inversely by interest rates</a:t>
            </a:r>
          </a:p>
          <a:p>
            <a:r>
              <a:rPr lang="en-US" sz="2400" dirty="0" smtClean="0"/>
              <a:t>Global impact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784" y="6273104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1375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2741"/>
          </a:xfrm>
        </p:spPr>
        <p:txBody>
          <a:bodyPr/>
          <a:lstStyle/>
          <a:p>
            <a:r>
              <a:rPr lang="en-US" dirty="0" smtClean="0"/>
              <a:t>17-3b Stock Market Indexes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43718"/>
            <a:ext cx="8596668" cy="388077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 selection – not random -- of stocks whose price movements mimic the movements of the overall stock market.</a:t>
            </a:r>
          </a:p>
          <a:p>
            <a:r>
              <a:rPr lang="en-US" sz="2800" dirty="0" smtClean="0"/>
              <a:t>Different indexes: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Dow Jones Industrial Average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S&amp;P 500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600" dirty="0" smtClean="0"/>
              <a:t>Wilshire 500</a:t>
            </a:r>
            <a:endParaRPr lang="en-US" sz="26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784" y="6273104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220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17-3c Regulation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9762" y="1843718"/>
            <a:ext cx="8596668" cy="388077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Goal is to help instill confidence in the market</a:t>
            </a:r>
          </a:p>
          <a:p>
            <a:r>
              <a:rPr lang="en-US" sz="2000" dirty="0" smtClean="0"/>
              <a:t>Congress </a:t>
            </a:r>
            <a:r>
              <a:rPr lang="en-US" sz="2000" dirty="0"/>
              <a:t>passed the  Securities Act of 1933 and the Securities Exchange Act of 1934. </a:t>
            </a:r>
            <a:endParaRPr lang="en-US" sz="2000" dirty="0" smtClean="0"/>
          </a:p>
          <a:p>
            <a:r>
              <a:rPr lang="en-US" sz="2000" dirty="0" smtClean="0"/>
              <a:t>The SEC’s </a:t>
            </a:r>
            <a:r>
              <a:rPr lang="en-US" sz="2000" dirty="0"/>
              <a:t>mission “. . . is to protect investors, maintain fair, orderly, and efficient markets, and facilitate capital formation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SEC is responsible for ensuring there is full and fair disclosure of information on securities to </a:t>
            </a:r>
            <a:r>
              <a:rPr lang="en-US" sz="2000" dirty="0" smtClean="0"/>
              <a:t>investors.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SEC is there to try to ensure that investors have complete and accurate information.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784" y="6273104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940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1794"/>
          </a:xfrm>
        </p:spPr>
        <p:txBody>
          <a:bodyPr/>
          <a:lstStyle/>
          <a:p>
            <a:r>
              <a:rPr lang="en-US" dirty="0" smtClean="0"/>
              <a:t>17-4a Efficient Market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98038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question of stock </a:t>
            </a:r>
            <a:r>
              <a:rPr lang="en-US" sz="2400" dirty="0" smtClean="0"/>
              <a:t>market goes </a:t>
            </a:r>
            <a:r>
              <a:rPr lang="en-US" sz="2400" dirty="0"/>
              <a:t>all the way back to the </a:t>
            </a:r>
            <a:r>
              <a:rPr lang="en-US" sz="2400" dirty="0" smtClean="0"/>
              <a:t>mid-nineteenth century</a:t>
            </a:r>
          </a:p>
          <a:p>
            <a:r>
              <a:rPr lang="en-US" sz="2400" dirty="0" smtClean="0"/>
              <a:t>Efficient </a:t>
            </a:r>
            <a:r>
              <a:rPr lang="en-US" sz="2400" dirty="0"/>
              <a:t>market </a:t>
            </a:r>
            <a:r>
              <a:rPr lang="en-US" sz="2400" dirty="0" smtClean="0"/>
              <a:t>hypothesis </a:t>
            </a:r>
            <a:r>
              <a:rPr lang="en-US" sz="2400" dirty="0"/>
              <a:t>argued </a:t>
            </a:r>
            <a:r>
              <a:rPr lang="en-US" sz="2400" dirty="0" smtClean="0"/>
              <a:t>that stock </a:t>
            </a:r>
            <a:r>
              <a:rPr lang="en-US" sz="2400" dirty="0"/>
              <a:t>markets were </a:t>
            </a:r>
            <a:r>
              <a:rPr lang="en-US" sz="2400" dirty="0" smtClean="0"/>
              <a:t>efficient and did </a:t>
            </a:r>
            <a:r>
              <a:rPr lang="en-US" sz="2400" dirty="0"/>
              <a:t>reflect all available information. </a:t>
            </a:r>
            <a:endParaRPr lang="en-US" sz="2400" dirty="0" smtClean="0"/>
          </a:p>
          <a:p>
            <a:r>
              <a:rPr lang="en-US" sz="2400" dirty="0"/>
              <a:t>The efficient market hypothesis can be broken down into three levels of </a:t>
            </a:r>
            <a:r>
              <a:rPr lang="en-US" sz="2400" dirty="0" smtClean="0"/>
              <a:t>efficiency: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Weak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Semi-strong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dirty="0" smtClean="0"/>
              <a:t>Strong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4784" y="6273104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  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84123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203</TotalTime>
  <Words>655</Words>
  <Application>Microsoft Office PowerPoint</Application>
  <PresentationFormat>Widescreen</PresentationFormat>
  <Paragraphs>74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Wingdings</vt:lpstr>
      <vt:lpstr>Wingdings 3</vt:lpstr>
      <vt:lpstr>Facet</vt:lpstr>
      <vt:lpstr>Chapter 17 – The Stock Market</vt:lpstr>
      <vt:lpstr>17-1a The Stock or Equity Market</vt:lpstr>
      <vt:lpstr>17-1a The Stock or Equity Market (cont’d)</vt:lpstr>
      <vt:lpstr>Trading in stocks</vt:lpstr>
      <vt:lpstr>17-2 Pricing Common Stock</vt:lpstr>
      <vt:lpstr>17-3a Overall Performance</vt:lpstr>
      <vt:lpstr>17-3b Stock Market Indexes</vt:lpstr>
      <vt:lpstr>17-3c Regulation</vt:lpstr>
      <vt:lpstr>17-4a Efficient Market Hypothesis</vt:lpstr>
      <vt:lpstr>17-4b Behavioral Finance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17 – The Stock Market</dc:title>
  <dc:creator>stephen priscella</dc:creator>
  <cp:lastModifiedBy>Crowley, Patrick</cp:lastModifiedBy>
  <cp:revision>22</cp:revision>
  <dcterms:created xsi:type="dcterms:W3CDTF">2016-02-04T14:12:00Z</dcterms:created>
  <dcterms:modified xsi:type="dcterms:W3CDTF">2018-04-18T21:22:11Z</dcterms:modified>
</cp:coreProperties>
</file>