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58" r:id="rId9"/>
    <p:sldId id="261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4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EE74-678F-4985-8361-34BCC44DBA66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FC63-2F65-41D7-9601-4BD1BFED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7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EE74-678F-4985-8361-34BCC44DBA66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FC63-2F65-41D7-9601-4BD1BFED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EE74-678F-4985-8361-34BCC44DBA66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FC63-2F65-41D7-9601-4BD1BFEDFCC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8174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EE74-678F-4985-8361-34BCC44DBA66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FC63-2F65-41D7-9601-4BD1BFED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60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EE74-678F-4985-8361-34BCC44DBA66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FC63-2F65-41D7-9601-4BD1BFEDFCC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9799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EE74-678F-4985-8361-34BCC44DBA66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FC63-2F65-41D7-9601-4BD1BFED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07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EE74-678F-4985-8361-34BCC44DBA66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FC63-2F65-41D7-9601-4BD1BFED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06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EE74-678F-4985-8361-34BCC44DBA66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FC63-2F65-41D7-9601-4BD1BFED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8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EE74-678F-4985-8361-34BCC44DBA66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FC63-2F65-41D7-9601-4BD1BFED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7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EE74-678F-4985-8361-34BCC44DBA66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FC63-2F65-41D7-9601-4BD1BFED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7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EE74-678F-4985-8361-34BCC44DBA66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FC63-2F65-41D7-9601-4BD1BFED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EE74-678F-4985-8361-34BCC44DBA66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FC63-2F65-41D7-9601-4BD1BFED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1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EE74-678F-4985-8361-34BCC44DBA66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FC63-2F65-41D7-9601-4BD1BFED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6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EE74-678F-4985-8361-34BCC44DBA66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FC63-2F65-41D7-9601-4BD1BFED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0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EE74-678F-4985-8361-34BCC44DBA66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FC63-2F65-41D7-9601-4BD1BFED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9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EE74-678F-4985-8361-34BCC44DBA66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FC63-2F65-41D7-9601-4BD1BFED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1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3EE74-678F-4985-8361-34BCC44DBA66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24EFC63-2F65-41D7-9601-4BD1BFED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9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14 - Bank Regulations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/>
        </p:nvSpPr>
        <p:spPr>
          <a:xfrm>
            <a:off x="744768" y="642890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00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14-2a Balance Sheet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 banks have been limited in the amount of loans they can make to any one person or entity.</a:t>
            </a:r>
          </a:p>
          <a:p>
            <a:r>
              <a:rPr lang="en-US" sz="2400" dirty="0" smtClean="0"/>
              <a:t>15% of the banks combined capital and reserves on an unsecured loan.</a:t>
            </a:r>
          </a:p>
          <a:p>
            <a:r>
              <a:rPr lang="en-US" sz="2400" dirty="0" smtClean="0"/>
              <a:t>Secured loan “readily marketable collateral” limit is 25%</a:t>
            </a:r>
          </a:p>
          <a:p>
            <a:r>
              <a:rPr lang="en-US" sz="2400" dirty="0" smtClean="0"/>
              <a:t>Limits ensure banks have a well-diversified loan portfolio also seen as a way to limit corruption in lending.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3"/>
          <p:cNvSpPr>
            <a:spLocks noGrp="1"/>
          </p:cNvSpPr>
          <p:nvPr/>
        </p:nvSpPr>
        <p:spPr>
          <a:xfrm>
            <a:off x="744768" y="642890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14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14-2b Liabilities:  Regulation 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Regulation Q – prohibited banks from paying interest on demand deposits.</a:t>
            </a:r>
          </a:p>
          <a:p>
            <a:r>
              <a:rPr lang="en-US" sz="2400" dirty="0" smtClean="0"/>
              <a:t>Also imposed interest rate ceilings on various bank deposits.</a:t>
            </a:r>
          </a:p>
          <a:p>
            <a:r>
              <a:rPr lang="en-US" sz="2400" dirty="0" smtClean="0"/>
              <a:t>Q was designed to limit the amount of competition between banks.</a:t>
            </a:r>
          </a:p>
          <a:p>
            <a:r>
              <a:rPr lang="en-US" sz="2400" dirty="0" smtClean="0"/>
              <a:t>Banks “got around” regulation Q by creating new financial products, not technically demand deposits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3"/>
          <p:cNvSpPr>
            <a:spLocks noGrp="1"/>
          </p:cNvSpPr>
          <p:nvPr/>
        </p:nvSpPr>
        <p:spPr>
          <a:xfrm>
            <a:off x="744768" y="642890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690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14-2c Bank Capital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768" y="1816459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Banks must have enough bank capital to write down nonperforming assets.</a:t>
            </a:r>
          </a:p>
          <a:p>
            <a:r>
              <a:rPr lang="en-US" sz="2800" dirty="0" smtClean="0"/>
              <a:t>Insolvent:  Banks that do not have enough bank capital.</a:t>
            </a:r>
          </a:p>
          <a:p>
            <a:r>
              <a:rPr lang="en-US" sz="2800" dirty="0" smtClean="0"/>
              <a:t>Accounting equation in banking:  </a:t>
            </a:r>
          </a:p>
          <a:p>
            <a:pPr marL="457200" lvl="1" indent="0">
              <a:buNone/>
            </a:pPr>
            <a:r>
              <a:rPr lang="en-US" sz="2800" dirty="0" smtClean="0"/>
              <a:t>Assets = Liabilities + Banking capital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3"/>
          <p:cNvSpPr>
            <a:spLocks noGrp="1"/>
          </p:cNvSpPr>
          <p:nvPr/>
        </p:nvSpPr>
        <p:spPr>
          <a:xfrm>
            <a:off x="744768" y="642890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38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968111" cy="1320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14-2c Bank Capital:</a:t>
            </a:r>
            <a:br>
              <a:rPr lang="en-US" sz="4000" dirty="0" smtClean="0"/>
            </a:br>
            <a:r>
              <a:rPr lang="en-US" dirty="0" smtClean="0"/>
              <a:t>Bank Management Incentives and Bank Capital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Executives’ compensation is most often tied to stock prices.</a:t>
            </a:r>
          </a:p>
          <a:p>
            <a:r>
              <a:rPr lang="en-US" sz="2400" dirty="0" smtClean="0"/>
              <a:t>The higher the stock price, the more executives get paid.</a:t>
            </a:r>
          </a:p>
          <a:p>
            <a:r>
              <a:rPr lang="en-US" sz="2400" dirty="0" smtClean="0"/>
              <a:t>Dividends are tied to stock prices.  As dividends increase, so do stock prices.</a:t>
            </a:r>
          </a:p>
          <a:p>
            <a:r>
              <a:rPr lang="en-US" sz="2400" dirty="0" smtClean="0"/>
              <a:t>Basel Accords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Basel I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Basel II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Basel III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3"/>
          <p:cNvSpPr>
            <a:spLocks noGrp="1"/>
          </p:cNvSpPr>
          <p:nvPr/>
        </p:nvSpPr>
        <p:spPr>
          <a:xfrm>
            <a:off x="744768" y="642890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99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14-3 Bank Regulation: How It’s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848465"/>
            <a:ext cx="9046769" cy="4192897"/>
          </a:xfrm>
        </p:spPr>
        <p:txBody>
          <a:bodyPr/>
          <a:lstStyle/>
          <a:p>
            <a:r>
              <a:rPr lang="en-US" sz="2800" dirty="0" smtClean="0"/>
              <a:t>Bank examiners – call reports and conduct on-site examinations.</a:t>
            </a:r>
          </a:p>
          <a:p>
            <a:r>
              <a:rPr lang="en-US" sz="2800" dirty="0" smtClean="0"/>
              <a:t>Unannounced on-site examinations of a bank.</a:t>
            </a:r>
          </a:p>
          <a:p>
            <a:r>
              <a:rPr lang="en-US" sz="2800" dirty="0" smtClean="0"/>
              <a:t>Take possession of the bank’s cash and marketable securities.</a:t>
            </a:r>
          </a:p>
          <a:p>
            <a:r>
              <a:rPr lang="en-US" sz="2800" dirty="0" smtClean="0"/>
              <a:t>If a bank is in violation of any rules or regulations, examiners can issue a cease and desist order.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3"/>
          <p:cNvSpPr>
            <a:spLocks noGrp="1"/>
          </p:cNvSpPr>
          <p:nvPr/>
        </p:nvSpPr>
        <p:spPr>
          <a:xfrm>
            <a:off x="744768" y="642890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158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14-3a CAMELS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0813"/>
            <a:ext cx="8596668" cy="433054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Capital, Assets, Management, Earnings, Liquidity, and Sensitivity</a:t>
            </a:r>
          </a:p>
          <a:p>
            <a:r>
              <a:rPr lang="en-US" sz="2000" dirty="0" smtClean="0"/>
              <a:t>Scale 1-5, 1 being best/highest</a:t>
            </a:r>
          </a:p>
          <a:p>
            <a:r>
              <a:rPr lang="en-US" sz="2000" dirty="0" smtClean="0"/>
              <a:t>Looking for:</a:t>
            </a:r>
          </a:p>
          <a:p>
            <a:pPr lvl="1"/>
            <a:r>
              <a:rPr lang="en-US" sz="2000" dirty="0" smtClean="0"/>
              <a:t>Capital adequacy</a:t>
            </a:r>
          </a:p>
          <a:p>
            <a:pPr lvl="1"/>
            <a:r>
              <a:rPr lang="en-US" sz="2000" dirty="0" smtClean="0"/>
              <a:t>Asset quality</a:t>
            </a:r>
          </a:p>
          <a:p>
            <a:pPr lvl="1"/>
            <a:r>
              <a:rPr lang="en-US" sz="2000" dirty="0" smtClean="0"/>
              <a:t>Management</a:t>
            </a:r>
          </a:p>
          <a:p>
            <a:pPr lvl="1"/>
            <a:r>
              <a:rPr lang="en-US" sz="2000" dirty="0" smtClean="0"/>
              <a:t>Earnings</a:t>
            </a:r>
          </a:p>
          <a:p>
            <a:pPr lvl="1"/>
            <a:r>
              <a:rPr lang="en-US" sz="2000" dirty="0" smtClean="0"/>
              <a:t>Liquidity</a:t>
            </a:r>
          </a:p>
          <a:p>
            <a:pPr lvl="1"/>
            <a:r>
              <a:rPr lang="en-US" sz="2000" dirty="0" smtClean="0"/>
              <a:t>Sensitivity to market conditions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9880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14-3b Dealing with a Failed Institution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Payoff and liquidate: Policy used by regulators to deal with failed or failing institutions.</a:t>
            </a:r>
          </a:p>
          <a:p>
            <a:r>
              <a:rPr lang="en-US" sz="2400" dirty="0" smtClean="0"/>
              <a:t>Purchase and Assume:  FDIC finds a healthy bank to purchase the failed institution and assume all of the failed bank’s liabilities.</a:t>
            </a:r>
            <a:endParaRPr lang="en-US" sz="2400" dirty="0"/>
          </a:p>
          <a:p>
            <a:r>
              <a:rPr lang="en-US" sz="2400" dirty="0" smtClean="0"/>
              <a:t>FDIC cost of Purchase and Assume can be substantial, they are less, than the pay off and liquidation policies.</a:t>
            </a:r>
          </a:p>
          <a:p>
            <a:r>
              <a:rPr lang="en-US" sz="2400" dirty="0" smtClean="0"/>
              <a:t>TBTF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3"/>
          <p:cNvSpPr>
            <a:spLocks noGrp="1"/>
          </p:cNvSpPr>
          <p:nvPr/>
        </p:nvSpPr>
        <p:spPr>
          <a:xfrm>
            <a:off x="744768" y="642890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539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7587"/>
          </a:xfrm>
        </p:spPr>
        <p:txBody>
          <a:bodyPr/>
          <a:lstStyle/>
          <a:p>
            <a:r>
              <a:rPr lang="en-US" dirty="0" smtClean="0"/>
              <a:t>14-4 Consumer Protection and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14-4a Truth in Lending Act of 1968</a:t>
            </a:r>
          </a:p>
          <a:p>
            <a:r>
              <a:rPr lang="en-US" sz="2800" dirty="0" smtClean="0"/>
              <a:t>14-4b The community Reinvestment Act of 1977</a:t>
            </a:r>
          </a:p>
          <a:p>
            <a:pPr lvl="1"/>
            <a:r>
              <a:rPr lang="en-US" sz="2800" dirty="0" smtClean="0"/>
              <a:t>Redlining</a:t>
            </a:r>
          </a:p>
          <a:p>
            <a:r>
              <a:rPr lang="en-US" sz="2800" dirty="0" smtClean="0"/>
              <a:t>14-4c Fair Credit Reporting Act of 1970</a:t>
            </a:r>
          </a:p>
          <a:p>
            <a:r>
              <a:rPr lang="en-US" sz="2800" dirty="0" smtClean="0"/>
              <a:t>14-4d Dodd-Frank Wall Street Reform and consumer Protection Act of 2010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5497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14-4d Dodd Frank Wall Street Reform and Consumer Protection Act of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066434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Increases amount of consumer protection in financial markets</a:t>
            </a:r>
          </a:p>
          <a:p>
            <a:r>
              <a:rPr lang="en-US" sz="2800" dirty="0" smtClean="0"/>
              <a:t>Bureau of Consumer Financial Protection (BCFP)</a:t>
            </a:r>
          </a:p>
          <a:p>
            <a:r>
              <a:rPr lang="en-US" sz="2800" dirty="0" smtClean="0"/>
              <a:t>Limits unfair or abusive lending practices, enforces federal consumer protection laws, outlaws discrimination and other unfair treatment in consumer finance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3"/>
          <p:cNvSpPr>
            <a:spLocks noGrp="1"/>
          </p:cNvSpPr>
          <p:nvPr/>
        </p:nvSpPr>
        <p:spPr>
          <a:xfrm>
            <a:off x="744768" y="642890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52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14-4e Why Has the US Bank Regulatory System Failed?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Disagreement about in why our regulatory system failed to prevent the global financial crisis</a:t>
            </a:r>
          </a:p>
          <a:p>
            <a:r>
              <a:rPr lang="en-US" sz="3200" dirty="0" smtClean="0"/>
              <a:t>Regulator shopping</a:t>
            </a:r>
          </a:p>
          <a:p>
            <a:r>
              <a:rPr lang="en-US" sz="3200" dirty="0" smtClean="0"/>
              <a:t>Intellectual Capture</a:t>
            </a:r>
            <a:endParaRPr lang="en-US" sz="32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3"/>
          <p:cNvSpPr>
            <a:spLocks noGrp="1"/>
          </p:cNvSpPr>
          <p:nvPr/>
        </p:nvSpPr>
        <p:spPr>
          <a:xfrm>
            <a:off x="744768" y="642890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75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14-1a Banks are Special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Banks exists primarily to solve the asymmetric information problem</a:t>
            </a:r>
          </a:p>
          <a:p>
            <a:r>
              <a:rPr lang="en-US" sz="2800" dirty="0" smtClean="0"/>
              <a:t>Banks face the adverse selection problem: low quality borrowers want to borrow money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3"/>
          <p:cNvSpPr>
            <a:spLocks noGrp="1"/>
          </p:cNvSpPr>
          <p:nvPr/>
        </p:nvSpPr>
        <p:spPr>
          <a:xfrm>
            <a:off x="744768" y="642890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9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5406"/>
          </a:xfrm>
        </p:spPr>
        <p:txBody>
          <a:bodyPr/>
          <a:lstStyle/>
          <a:p>
            <a:r>
              <a:rPr lang="en-US" dirty="0" smtClean="0"/>
              <a:t>14-1b Bank Regulation In the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48465"/>
            <a:ext cx="8596668" cy="4192898"/>
          </a:xfrm>
        </p:spPr>
        <p:txBody>
          <a:bodyPr>
            <a:noAutofit/>
          </a:bodyPr>
          <a:lstStyle/>
          <a:p>
            <a:r>
              <a:rPr lang="en-US" sz="2400" dirty="0" smtClean="0"/>
              <a:t>Private and </a:t>
            </a:r>
            <a:r>
              <a:rPr lang="en-US" sz="2400" dirty="0"/>
              <a:t>p</a:t>
            </a:r>
            <a:r>
              <a:rPr lang="en-US" sz="2400" dirty="0" smtClean="0"/>
              <a:t>roprietary information: banks have a lot of it</a:t>
            </a:r>
          </a:p>
          <a:p>
            <a:r>
              <a:rPr lang="en-US" sz="2400" dirty="0" smtClean="0"/>
              <a:t>Application must be sent to the government for permission</a:t>
            </a:r>
          </a:p>
          <a:p>
            <a:r>
              <a:rPr lang="en-US" sz="2400" dirty="0" smtClean="0"/>
              <a:t>Obtain a bank charter: A legal document that stipulates how a bank will be organized and regulated.</a:t>
            </a:r>
          </a:p>
          <a:p>
            <a:r>
              <a:rPr lang="en-US" sz="2400" dirty="0" smtClean="0"/>
              <a:t>Issued by  either state banking agency or by the Office of the Comptroller of currency, a brank of the Treasury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3"/>
          <p:cNvSpPr>
            <a:spLocks noGrp="1"/>
          </p:cNvSpPr>
          <p:nvPr/>
        </p:nvSpPr>
        <p:spPr>
          <a:xfrm>
            <a:off x="744768" y="642890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5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14-1b Bank Regulations In the U.S</a:t>
            </a:r>
            <a:r>
              <a:rPr lang="en-US" dirty="0" smtClean="0"/>
              <a:t>. (continue)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Dual banking </a:t>
            </a:r>
            <a:r>
              <a:rPr lang="en-US" sz="2400" dirty="0" smtClean="0"/>
              <a:t>system</a:t>
            </a:r>
            <a:endParaRPr lang="en-US" sz="2400" dirty="0"/>
          </a:p>
          <a:p>
            <a:pPr lvl="1"/>
            <a:r>
              <a:rPr lang="en-US" sz="2400" dirty="0"/>
              <a:t>A banking system where bank charters are granted by the national </a:t>
            </a:r>
            <a:r>
              <a:rPr lang="en-US" sz="2400" dirty="0" smtClean="0"/>
              <a:t>government </a:t>
            </a:r>
            <a:r>
              <a:rPr lang="en-US" sz="2400" dirty="0"/>
              <a:t>as well as state or provincial </a:t>
            </a:r>
            <a:r>
              <a:rPr lang="en-US" sz="2400" dirty="0" smtClean="0"/>
              <a:t>governments</a:t>
            </a:r>
          </a:p>
          <a:p>
            <a:r>
              <a:rPr lang="en-US" sz="2400" dirty="0"/>
              <a:t>The asymmetric information </a:t>
            </a:r>
            <a:r>
              <a:rPr lang="en-US" sz="2400" dirty="0" smtClean="0"/>
              <a:t>problem also </a:t>
            </a:r>
            <a:r>
              <a:rPr lang="en-US" sz="2400" dirty="0"/>
              <a:t>exists for bank depositors.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Depositors </a:t>
            </a:r>
            <a:r>
              <a:rPr lang="en-US" sz="2400" dirty="0"/>
              <a:t>and other outsiders do </a:t>
            </a:r>
            <a:r>
              <a:rPr lang="en-US" sz="2400" dirty="0" smtClean="0"/>
              <a:t>not know how well a bank is run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3"/>
          <p:cNvSpPr>
            <a:spLocks noGrp="1"/>
          </p:cNvSpPr>
          <p:nvPr/>
        </p:nvSpPr>
        <p:spPr>
          <a:xfrm>
            <a:off x="744768" y="642890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37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14-1b </a:t>
            </a:r>
            <a:r>
              <a:rPr lang="en-US" dirty="0"/>
              <a:t>Bank Regulations In the U.S</a:t>
            </a:r>
            <a:r>
              <a:rPr lang="en-US" dirty="0" smtClean="0"/>
              <a:t>.:</a:t>
            </a:r>
            <a:br>
              <a:rPr lang="en-US" dirty="0" smtClean="0"/>
            </a:br>
            <a:r>
              <a:rPr lang="en-US" sz="3200" dirty="0" smtClean="0"/>
              <a:t>Bank Products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Commercial bank involvement in the underwriting of stocks and bonds caused many bank failures.</a:t>
            </a:r>
          </a:p>
          <a:p>
            <a:r>
              <a:rPr lang="en-US" sz="2400" dirty="0" smtClean="0"/>
              <a:t>Glass-Stegall Act of 1933 separated commercial banking, investment banking and the insurance industry.</a:t>
            </a:r>
          </a:p>
          <a:p>
            <a:r>
              <a:rPr lang="en-US" sz="2400" dirty="0" smtClean="0"/>
              <a:t>Banks were forbidden from underwriting all stocks and bonds and banned from selling insurance.</a:t>
            </a:r>
          </a:p>
          <a:p>
            <a:r>
              <a:rPr lang="en-US" sz="2400" dirty="0" smtClean="0"/>
              <a:t>April 1987 – Fed allows bank holding companies called Section 20 affiliates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3"/>
          <p:cNvSpPr>
            <a:spLocks noGrp="1"/>
          </p:cNvSpPr>
          <p:nvPr/>
        </p:nvSpPr>
        <p:spPr>
          <a:xfrm>
            <a:off x="744768" y="642890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36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14-1b Bank Regulations In the U.S</a:t>
            </a:r>
            <a:r>
              <a:rPr lang="en-US" dirty="0" smtClean="0"/>
              <a:t>.: </a:t>
            </a:r>
            <a:br>
              <a:rPr lang="en-US" dirty="0" smtClean="0"/>
            </a:br>
            <a:r>
              <a:rPr lang="en-US" sz="3200" dirty="0" smtClean="0"/>
              <a:t>Bank Products – (cont’d)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184421" cy="388077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Banks could underwrite a wide variety of commercial paper, mortgage-backed securities, and municipal bonds.</a:t>
            </a:r>
          </a:p>
          <a:p>
            <a:r>
              <a:rPr lang="en-US" sz="2000" dirty="0" smtClean="0"/>
              <a:t>1987 – Feds allow commercial banks takeover of existing investment banks</a:t>
            </a:r>
          </a:p>
          <a:p>
            <a:r>
              <a:rPr lang="en-US" sz="2000" dirty="0" smtClean="0"/>
              <a:t>Financial Services Modernization Act, sometimes called the Gramm-Leach-Bliley Act – allowed bank holding companies to morph into “financial services holding companies”</a:t>
            </a:r>
          </a:p>
          <a:p>
            <a:r>
              <a:rPr lang="en-US" sz="2000" dirty="0" smtClean="0"/>
              <a:t>Holding companies could be made up of commercial banks and investment banks.</a:t>
            </a:r>
          </a:p>
          <a:p>
            <a:r>
              <a:rPr lang="en-US" sz="2000" dirty="0" smtClean="0"/>
              <a:t>The bill allowed commercial banks to underwrite securities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3"/>
          <p:cNvSpPr>
            <a:spLocks noGrp="1"/>
          </p:cNvSpPr>
          <p:nvPr/>
        </p:nvSpPr>
        <p:spPr>
          <a:xfrm>
            <a:off x="744768" y="642890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52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14-1b Bank Regulations In the U.S</a:t>
            </a:r>
            <a:r>
              <a:rPr lang="en-US" dirty="0" smtClean="0"/>
              <a:t>.: </a:t>
            </a:r>
            <a:r>
              <a:rPr lang="en-US" sz="3200" dirty="0"/>
              <a:t>Geography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McFadden Act of 1927: Forced federally chartered banks to obey state laws when it came to branching. Make it impossible for banks to cross state lines.</a:t>
            </a:r>
          </a:p>
          <a:p>
            <a:r>
              <a:rPr lang="en-US" sz="2400" dirty="0" smtClean="0"/>
              <a:t>Geographical diversification – allows banks to make loans in other states</a:t>
            </a:r>
          </a:p>
          <a:p>
            <a:r>
              <a:rPr lang="en-US" sz="2400" dirty="0" smtClean="0"/>
              <a:t>Banks asset diversification can be limited.</a:t>
            </a:r>
          </a:p>
          <a:p>
            <a:r>
              <a:rPr lang="en-US" sz="2400" dirty="0" smtClean="0"/>
              <a:t>Restrictive geographical limitations – needed to be avoided by creating bank holding companies.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3"/>
          <p:cNvSpPr>
            <a:spLocks noGrp="1"/>
          </p:cNvSpPr>
          <p:nvPr/>
        </p:nvSpPr>
        <p:spPr>
          <a:xfrm>
            <a:off x="744768" y="642890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544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Banks: the selection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Better flow of information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Better information collection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Government-required disclosure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Bank screening of potential borrowers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3"/>
          <p:cNvSpPr>
            <a:spLocks noGrp="1"/>
          </p:cNvSpPr>
          <p:nvPr/>
        </p:nvSpPr>
        <p:spPr>
          <a:xfrm>
            <a:off x="744768" y="642890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93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Government-sponsored deposit insurance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8171"/>
            <a:ext cx="8596668" cy="4343192"/>
          </a:xfrm>
        </p:spPr>
        <p:txBody>
          <a:bodyPr/>
          <a:lstStyle/>
          <a:p>
            <a:r>
              <a:rPr lang="en-US" sz="2400" dirty="0" smtClean="0"/>
              <a:t>1933- </a:t>
            </a:r>
            <a:r>
              <a:rPr lang="en-US" sz="2400" dirty="0"/>
              <a:t>the FDIC has offered deposit insurance to banks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It </a:t>
            </a:r>
            <a:r>
              <a:rPr lang="en-US" sz="2400" dirty="0"/>
              <a:t>regularly examines banks for safety and soundness. </a:t>
            </a:r>
            <a:endParaRPr lang="en-US" sz="2400" dirty="0" smtClean="0"/>
          </a:p>
          <a:p>
            <a:r>
              <a:rPr lang="en-US" sz="2400" dirty="0" smtClean="0"/>
              <a:t>FDIC level was increased from $100K to $250K, Emergency Economic Stabilization act of 2008</a:t>
            </a:r>
          </a:p>
          <a:p>
            <a:r>
              <a:rPr lang="en-US" sz="2400" dirty="0" smtClean="0"/>
              <a:t>FDIC insurance applies only to deposits in U.S. banks in the U.S.</a:t>
            </a:r>
          </a:p>
          <a:p>
            <a:r>
              <a:rPr lang="en-US" sz="2400" dirty="0" smtClean="0"/>
              <a:t>Deposits in foreign branches of U.S. banks are not covered by FDIC insurance.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3"/>
          <p:cNvSpPr>
            <a:spLocks noGrp="1"/>
          </p:cNvSpPr>
          <p:nvPr/>
        </p:nvSpPr>
        <p:spPr>
          <a:xfrm>
            <a:off x="744768" y="642890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358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287</TotalTime>
  <Words>1111</Words>
  <Application>Microsoft Office PowerPoint</Application>
  <PresentationFormat>Widescreen</PresentationFormat>
  <Paragraphs>116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Trebuchet MS</vt:lpstr>
      <vt:lpstr>Wingdings</vt:lpstr>
      <vt:lpstr>Wingdings 3</vt:lpstr>
      <vt:lpstr>Facet</vt:lpstr>
      <vt:lpstr>Chapter 14 - Bank Regulations</vt:lpstr>
      <vt:lpstr>14-1a Banks are Special</vt:lpstr>
      <vt:lpstr>14-1b Bank Regulation In the U.S.</vt:lpstr>
      <vt:lpstr>14-1b Bank Regulations In the U.S. (continue)</vt:lpstr>
      <vt:lpstr>14-1b Bank Regulations In the U.S.: Bank Products</vt:lpstr>
      <vt:lpstr>14-1b Bank Regulations In the U.S.:  Bank Products – (cont’d)</vt:lpstr>
      <vt:lpstr>14-1b Bank Regulations In the U.S.: Geography</vt:lpstr>
      <vt:lpstr>Banks: the selection problem</vt:lpstr>
      <vt:lpstr>Government-sponsored deposit insurance </vt:lpstr>
      <vt:lpstr>14-2a Balance Sheet Regulations</vt:lpstr>
      <vt:lpstr>14-2b Liabilities:  Regulation Q</vt:lpstr>
      <vt:lpstr>14-2c Bank Capital</vt:lpstr>
      <vt:lpstr>14-2c Bank Capital: Bank Management Incentives and Bank Capital</vt:lpstr>
      <vt:lpstr>14-3 Bank Regulation: How It’s Done</vt:lpstr>
      <vt:lpstr>14-3a CAMELS Ratings</vt:lpstr>
      <vt:lpstr>14-3b Dealing with a Failed Institution</vt:lpstr>
      <vt:lpstr>14-4 Consumer Protection and Failures</vt:lpstr>
      <vt:lpstr>14-4d Dodd Frank Wall Street Reform and Consumer Protection Act of 2010</vt:lpstr>
      <vt:lpstr>14-4e Why Has the US Bank Regulatory System Failed?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 Regulations - 14</dc:title>
  <dc:creator>stephen priscella</dc:creator>
  <cp:lastModifiedBy>Meere, Kristen</cp:lastModifiedBy>
  <cp:revision>29</cp:revision>
  <dcterms:created xsi:type="dcterms:W3CDTF">2016-01-23T14:14:53Z</dcterms:created>
  <dcterms:modified xsi:type="dcterms:W3CDTF">2016-03-31T19:29:54Z</dcterms:modified>
</cp:coreProperties>
</file>