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ACDA3-6F04-4534-ACFF-0D9186BA7B58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2159B-3349-4FBE-A05E-EA8787DC4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59B-3349-4FBE-A05E-EA8787DC4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1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52E9-7D7F-4BB5-A5A2-08E85CAEE71F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9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0DC5-9354-4E50-A687-857CD3DC5CA0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5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67D6-C9FA-45B9-822F-C01AF1AD7D98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05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56C0-1583-4EE6-BA7C-C9405DF3E7B8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9D6D-680E-4B5C-8159-02C6FB5962B9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32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0B8C-F3B5-4868-A1A5-9F2B008C1BD6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60F-AB54-422D-B969-5731A23E8284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0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97FE-6072-410A-BD82-F2806C04D609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7B2E-33C8-4E20-85B5-CC0788381567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B5DD-A3EA-43A6-8E0D-32CB1320A462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FDB6-4B88-457D-BC21-DDB60C73C53A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06CE-B811-40A4-AAF7-D1B242CEE36A}" type="datetime1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5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4B36-4A43-40D8-A847-A86C002FAA14}" type="datetime1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C977-BADE-43E7-9EB1-BEBC9F553ADF}" type="datetime1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2933-3339-4AD3-899C-8D77FE053A05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8329-45AD-4544-9C90-AD088E13FA7F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176F-FD2F-40F1-8656-55003284972C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451F38-C1CC-4EDD-AECB-22D1396B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10 - The </a:t>
            </a:r>
            <a:r>
              <a:rPr lang="en-US" dirty="0" smtClean="0"/>
              <a:t>Money Supply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55141" cy="1320800"/>
          </a:xfrm>
        </p:spPr>
        <p:txBody>
          <a:bodyPr/>
          <a:lstStyle/>
          <a:p>
            <a:r>
              <a:rPr lang="en-US" dirty="0" smtClean="0"/>
              <a:t>10-3d Money Supply Process &amp; Quantitative 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Under </a:t>
            </a:r>
            <a:r>
              <a:rPr lang="en-US" sz="2000" dirty="0"/>
              <a:t>quantitative easing the Fed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was </a:t>
            </a:r>
            <a:r>
              <a:rPr lang="en-US" sz="2000" dirty="0"/>
              <a:t>buying a variety of financial assets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from </a:t>
            </a:r>
            <a:r>
              <a:rPr lang="en-US" sz="2000" dirty="0"/>
              <a:t>commercial banks.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Thus </a:t>
            </a:r>
            <a:r>
              <a:rPr lang="en-US" sz="2000" dirty="0"/>
              <a:t>banks saw their level of </a:t>
            </a:r>
            <a:r>
              <a:rPr lang="en-US" sz="2000" dirty="0" smtClean="0"/>
              <a:t>reserves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  <a:r>
              <a:rPr lang="en-US" sz="2000" dirty="0"/>
              <a:t>increase, but they did not </a:t>
            </a:r>
            <a:r>
              <a:rPr lang="en-US" sz="2000" dirty="0" smtClean="0"/>
              <a:t>significantly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  <a:r>
              <a:rPr lang="en-US" sz="2000" dirty="0"/>
              <a:t>increase their level of lending.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As </a:t>
            </a:r>
            <a:r>
              <a:rPr lang="en-US" sz="2000" dirty="0"/>
              <a:t>a result, the level of the banks’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excess </a:t>
            </a:r>
            <a:r>
              <a:rPr lang="en-US" sz="2000" dirty="0"/>
              <a:t>reserves increased </a:t>
            </a:r>
            <a:r>
              <a:rPr lang="en-US" sz="2000" dirty="0" smtClean="0"/>
              <a:t>dramatically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60" y="1371892"/>
            <a:ext cx="6050924" cy="46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3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366"/>
          </a:xfrm>
        </p:spPr>
        <p:txBody>
          <a:bodyPr/>
          <a:lstStyle/>
          <a:p>
            <a:r>
              <a:rPr lang="en-US" dirty="0" smtClean="0"/>
              <a:t>10-1a Monetary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0"/>
            <a:ext cx="9353906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Monetary </a:t>
            </a:r>
            <a:r>
              <a:rPr lang="en-US" sz="2400" dirty="0" smtClean="0"/>
              <a:t>Base =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Currency </a:t>
            </a:r>
            <a:r>
              <a:rPr lang="en-US" sz="2400" dirty="0" smtClean="0"/>
              <a:t>in circulation + bank reserves + U.S. Treasury </a:t>
            </a:r>
            <a:r>
              <a:rPr lang="en-US" sz="2400" dirty="0" smtClean="0"/>
              <a:t>currency </a:t>
            </a:r>
            <a:r>
              <a:rPr lang="en-US" sz="2400" dirty="0" smtClean="0"/>
              <a:t>in circulation (primarily coins)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Referred to as “</a:t>
            </a:r>
            <a:r>
              <a:rPr lang="en-US" sz="2400" dirty="0" smtClean="0"/>
              <a:t>high–powered </a:t>
            </a:r>
            <a:r>
              <a:rPr lang="en-US" sz="2400" dirty="0" smtClean="0"/>
              <a:t>money”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$1 change in the monetary base results in the </a:t>
            </a:r>
            <a:r>
              <a:rPr lang="en-US" sz="2400" dirty="0" smtClean="0"/>
              <a:t>money Supply </a:t>
            </a:r>
            <a:r>
              <a:rPr lang="en-US" sz="2400" dirty="0" smtClean="0"/>
              <a:t>increasing by much more than $</a:t>
            </a:r>
            <a:r>
              <a:rPr lang="en-US" sz="2400" dirty="0" smtClean="0"/>
              <a:t>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MB = C + R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366"/>
          </a:xfrm>
        </p:spPr>
        <p:txBody>
          <a:bodyPr/>
          <a:lstStyle/>
          <a:p>
            <a:r>
              <a:rPr lang="en-US" dirty="0" smtClean="0"/>
              <a:t>10-1b Changes in the Monetary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Fed can affect the monetary base through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Changing banks reserve requirement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Open Market Operations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Operating the discount </a:t>
            </a:r>
            <a:r>
              <a:rPr lang="en-US" sz="2200" dirty="0" smtClean="0"/>
              <a:t>window</a:t>
            </a:r>
            <a:endParaRPr lang="en-US" sz="2200" dirty="0"/>
          </a:p>
          <a:p>
            <a:r>
              <a:rPr lang="en-US" sz="2400" dirty="0" smtClean="0"/>
              <a:t>Also affected by commercial banks and the cash-holding public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10-2a How the </a:t>
            </a:r>
            <a:r>
              <a:rPr lang="en-US" dirty="0" smtClean="0"/>
              <a:t>Nonbank Public Affects </a:t>
            </a:r>
            <a:r>
              <a:rPr lang="en-US" dirty="0" smtClean="0"/>
              <a:t>the Monetary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nonbank public can affect the monetary base in a variety of different ways.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the nonbank public changes the amount of cash it holds, the amount of currency in circulation </a:t>
            </a:r>
            <a:r>
              <a:rPr lang="en-US" sz="2400" dirty="0" smtClean="0"/>
              <a:t>changes. </a:t>
            </a:r>
          </a:p>
          <a:p>
            <a:r>
              <a:rPr lang="en-US" sz="2400" dirty="0" smtClean="0"/>
              <a:t>Changing the composition of the base rather than the size.</a:t>
            </a:r>
            <a:endParaRPr lang="en-US" sz="24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22" y="3186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10-2b How the Treasury Affects the Monetary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Foreign </a:t>
            </a:r>
            <a:r>
              <a:rPr lang="en-US" sz="2000" dirty="0"/>
              <a:t>Exchange </a:t>
            </a:r>
            <a:r>
              <a:rPr lang="en-US" sz="2000" dirty="0" smtClean="0"/>
              <a:t>Intervention: when the Federal Reserve Bank of New York sells dollars and buys yen, the monetary base is affected. </a:t>
            </a:r>
            <a:endParaRPr lang="en-US" sz="2000" dirty="0" smtClean="0"/>
          </a:p>
          <a:p>
            <a:r>
              <a:rPr lang="en-US" sz="2000" dirty="0" smtClean="0"/>
              <a:t>When the Fed buys the yen from a commercial bank, it deposits dollars into the bank’s account at the Fed, and bank reserves increase. </a:t>
            </a:r>
          </a:p>
          <a:p>
            <a:r>
              <a:rPr lang="en-US" sz="2000" dirty="0" smtClean="0"/>
              <a:t>Treasury </a:t>
            </a:r>
            <a:r>
              <a:rPr lang="en-US" sz="2000" dirty="0" smtClean="0"/>
              <a:t>Deposits </a:t>
            </a:r>
            <a:r>
              <a:rPr lang="en-US" sz="2000" dirty="0"/>
              <a:t>at the Fed - the monetary base </a:t>
            </a:r>
            <a:r>
              <a:rPr lang="en-US" sz="2000" dirty="0" smtClean="0"/>
              <a:t>is affected </a:t>
            </a:r>
            <a:r>
              <a:rPr lang="en-US" sz="2000" dirty="0" smtClean="0"/>
              <a:t>when </a:t>
            </a:r>
            <a:r>
              <a:rPr lang="en-US" sz="2000" dirty="0"/>
              <a:t>the federal government makes purchases or collects taxes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Treasury transfers funds between different accounts to ensure federal spending does not significantly affect the monetary base.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10-2c Deriving the Money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6558"/>
            <a:ext cx="8596668" cy="3880773"/>
          </a:xfrm>
        </p:spPr>
        <p:txBody>
          <a:bodyPr/>
          <a:lstStyle/>
          <a:p>
            <a:r>
              <a:rPr lang="en-US" sz="2000" dirty="0" smtClean="0"/>
              <a:t>Changes in the monetary base have a multiple or “snowball” effect on the overall money supply</a:t>
            </a:r>
          </a:p>
          <a:p>
            <a:r>
              <a:rPr lang="en-US" sz="2000" dirty="0" smtClean="0"/>
              <a:t>Money supply = </a:t>
            </a:r>
            <a:r>
              <a:rPr lang="en-US" sz="2000" dirty="0" err="1" smtClean="0"/>
              <a:t>MsM</a:t>
            </a:r>
            <a:r>
              <a:rPr lang="en-US" sz="2000" dirty="0" smtClean="0"/>
              <a:t> x Monetary base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392" y="3234307"/>
            <a:ext cx="2981337" cy="13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1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741"/>
          </a:xfrm>
        </p:spPr>
        <p:txBody>
          <a:bodyPr/>
          <a:lstStyle/>
          <a:p>
            <a:r>
              <a:rPr lang="en-US" dirty="0" smtClean="0"/>
              <a:t>10-3a Change in Currency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2771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currency ratio </a:t>
            </a:r>
            <a:r>
              <a:rPr lang="en-US" sz="2000" dirty="0" smtClean="0"/>
              <a:t>is </a:t>
            </a:r>
            <a:r>
              <a:rPr lang="en-US" sz="2000" i="1" dirty="0" smtClean="0"/>
              <a:t>k</a:t>
            </a:r>
            <a:r>
              <a:rPr lang="en-US" sz="2000" dirty="0"/>
              <a:t>, which is </a:t>
            </a:r>
            <a:r>
              <a:rPr lang="en-US" sz="2000" dirty="0" smtClean="0"/>
              <a:t>currency/deposit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Currency Ratio (K) = </a:t>
            </a:r>
            <a:r>
              <a:rPr lang="en-US" sz="2000" u="sng" dirty="0" smtClean="0"/>
              <a:t>Currency</a:t>
            </a:r>
            <a:r>
              <a:rPr lang="en-US" sz="2000" dirty="0" smtClean="0"/>
              <a:t> (C)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                              Deposits  (</a:t>
            </a:r>
            <a:r>
              <a:rPr lang="en-US" sz="2000" dirty="0" smtClean="0"/>
              <a:t>D)</a:t>
            </a:r>
          </a:p>
          <a:p>
            <a:r>
              <a:rPr lang="en-US" sz="2000" dirty="0" smtClean="0"/>
              <a:t>Why </a:t>
            </a:r>
            <a:r>
              <a:rPr lang="en-US" sz="2000" dirty="0"/>
              <a:t>might the currency ratio change? What is the ultimate impact of this change?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Level of Financial Market </a:t>
            </a:r>
            <a:r>
              <a:rPr lang="en-US" sz="2000" dirty="0" smtClean="0"/>
              <a:t>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Public Mistrust of Banks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473"/>
          </a:xfrm>
        </p:spPr>
        <p:txBody>
          <a:bodyPr/>
          <a:lstStyle/>
          <a:p>
            <a:r>
              <a:rPr lang="en-US" dirty="0" smtClean="0"/>
              <a:t>10-3b Change in the Excess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3831"/>
            <a:ext cx="8596668" cy="388077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excess reserves </a:t>
            </a:r>
            <a:r>
              <a:rPr lang="en-US" sz="2400" dirty="0" smtClean="0"/>
              <a:t>ratio (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e </a:t>
            </a:r>
            <a:r>
              <a:rPr lang="en-US" sz="2400" i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is the amount of excess reserves in the banking system relative to the amount of </a:t>
            </a:r>
            <a:r>
              <a:rPr lang="en-US" sz="2400" dirty="0" smtClean="0"/>
              <a:t>deposits</a:t>
            </a:r>
          </a:p>
          <a:p>
            <a:r>
              <a:rPr lang="en-US" sz="2400" dirty="0" smtClean="0"/>
              <a:t>Inverse </a:t>
            </a:r>
            <a:r>
              <a:rPr lang="en-US" sz="2400" dirty="0"/>
              <a:t>relationship between </a:t>
            </a:r>
            <a:r>
              <a:rPr lang="en-US" sz="2400" i="1" dirty="0"/>
              <a:t>r</a:t>
            </a:r>
            <a:r>
              <a:rPr lang="en-US" sz="2400" i="1" baseline="-25000" dirty="0"/>
              <a:t>e</a:t>
            </a:r>
            <a:r>
              <a:rPr lang="en-US" sz="2400" dirty="0" smtClean="0"/>
              <a:t> </a:t>
            </a:r>
            <a:r>
              <a:rPr lang="en-US" sz="2400" dirty="0"/>
              <a:t>and the money multiplier is that if banks are holding relatively more excess reserves, they are lending relatively less than </a:t>
            </a:r>
            <a:r>
              <a:rPr lang="en-US" sz="2400" dirty="0" smtClean="0"/>
              <a:t>before</a:t>
            </a:r>
            <a:endParaRPr lang="en-US" sz="2400" dirty="0" smtClean="0"/>
          </a:p>
          <a:p>
            <a:r>
              <a:rPr lang="en-US" sz="2400" dirty="0" smtClean="0"/>
              <a:t>Less </a:t>
            </a:r>
            <a:r>
              <a:rPr lang="en-US" sz="2400" dirty="0"/>
              <a:t>bank lending means less new money is being created by banks and thus a smaller money </a:t>
            </a:r>
            <a:r>
              <a:rPr lang="en-US" sz="2400" dirty="0" smtClean="0"/>
              <a:t>multiplier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10-3c Change in the Required Reserve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logic behind this inverse relationship between </a:t>
            </a:r>
            <a:r>
              <a:rPr lang="en-US" dirty="0" err="1"/>
              <a:t>r</a:t>
            </a:r>
            <a:r>
              <a:rPr lang="en-US" baseline="-25000" dirty="0" err="1"/>
              <a:t>r</a:t>
            </a:r>
            <a:r>
              <a:rPr lang="en-US" dirty="0"/>
              <a:t> and the money </a:t>
            </a:r>
            <a:r>
              <a:rPr lang="en-US" dirty="0" smtClean="0"/>
              <a:t>multiplier   MM= ( 1/Required Reserve Ratio) </a:t>
            </a:r>
            <a:r>
              <a:rPr lang="en-US" dirty="0"/>
              <a:t>is similar to that for r</a:t>
            </a:r>
            <a:r>
              <a:rPr lang="en-US" baseline="-25000" dirty="0"/>
              <a:t>e</a:t>
            </a:r>
            <a:r>
              <a:rPr lang="en-US" dirty="0"/>
              <a:t>: If banks are holding </a:t>
            </a:r>
            <a:r>
              <a:rPr lang="en-US" dirty="0" smtClean="0"/>
              <a:t>more </a:t>
            </a:r>
            <a:r>
              <a:rPr lang="en-US" dirty="0"/>
              <a:t>reserves, they are lending out </a:t>
            </a:r>
            <a:r>
              <a:rPr lang="en-US" dirty="0" smtClean="0"/>
              <a:t>less. </a:t>
            </a:r>
            <a:r>
              <a:rPr lang="en-US" dirty="0"/>
              <a:t>Less bank lending means less new money is being created </a:t>
            </a:r>
            <a:r>
              <a:rPr lang="en-US" dirty="0" smtClean="0"/>
              <a:t>and </a:t>
            </a:r>
            <a:r>
              <a:rPr lang="en-US" dirty="0"/>
              <a:t>thus a smaller money multiplier. </a:t>
            </a:r>
            <a:endParaRPr lang="en-US" dirty="0" smtClean="0"/>
          </a:p>
          <a:p>
            <a:r>
              <a:rPr lang="en-US" dirty="0"/>
              <a:t>If the Required Reserve Ratio increases from 20% to 25%, the Excess Reserve would decrease.  You deposit $</a:t>
            </a:r>
            <a:r>
              <a:rPr lang="en-US" dirty="0" smtClean="0"/>
              <a:t>100 </a:t>
            </a:r>
            <a:r>
              <a:rPr lang="en-US" dirty="0"/>
              <a:t>in the bank. If the </a:t>
            </a:r>
            <a:r>
              <a:rPr lang="en-US" dirty="0" smtClean="0"/>
              <a:t>bank’s required reserve ratio </a:t>
            </a:r>
            <a:r>
              <a:rPr lang="en-US" dirty="0"/>
              <a:t>is 20%,  $</a:t>
            </a:r>
            <a:r>
              <a:rPr lang="en-US" dirty="0" smtClean="0"/>
              <a:t>20 </a:t>
            </a:r>
            <a:r>
              <a:rPr lang="en-US" dirty="0"/>
              <a:t>must be keep in Reserve, allowing $80 to create new money. </a:t>
            </a:r>
            <a:r>
              <a:rPr lang="en-US" dirty="0" smtClean="0"/>
              <a:t>If the RRR increases to  </a:t>
            </a:r>
            <a:r>
              <a:rPr lang="en-US" dirty="0"/>
              <a:t>25</a:t>
            </a:r>
            <a:r>
              <a:rPr lang="en-US" dirty="0" smtClean="0"/>
              <a:t>%, </a:t>
            </a:r>
            <a:r>
              <a:rPr lang="en-US" dirty="0"/>
              <a:t>$</a:t>
            </a:r>
            <a:r>
              <a:rPr lang="en-US" dirty="0" smtClean="0"/>
              <a:t>25 </a:t>
            </a:r>
            <a:r>
              <a:rPr lang="en-US" dirty="0"/>
              <a:t>must be keep in </a:t>
            </a:r>
            <a:r>
              <a:rPr lang="en-US" dirty="0" smtClean="0"/>
              <a:t>reserve</a:t>
            </a:r>
            <a:r>
              <a:rPr lang="en-US" dirty="0"/>
              <a:t>, allowing $75.00 to create new </a:t>
            </a:r>
            <a:r>
              <a:rPr lang="en-US" dirty="0" smtClean="0"/>
              <a:t>money.</a:t>
            </a:r>
            <a:endParaRPr lang="en-US" dirty="0"/>
          </a:p>
          <a:p>
            <a:r>
              <a:rPr lang="en-US" dirty="0" smtClean="0"/>
              <a:t>Changes </a:t>
            </a:r>
            <a:r>
              <a:rPr lang="en-US" dirty="0"/>
              <a:t>in the required reserve ratio, which in the </a:t>
            </a:r>
            <a:r>
              <a:rPr lang="en-US" dirty="0" smtClean="0"/>
              <a:t>U.S. </a:t>
            </a:r>
            <a:r>
              <a:rPr lang="en-US" dirty="0"/>
              <a:t>is set by the Federal Reserve, does not change often.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324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696</Words>
  <Application>Microsoft Office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Facet</vt:lpstr>
      <vt:lpstr>Chapter 10 - The Money Supply Process</vt:lpstr>
      <vt:lpstr>10-1a Monetary Base</vt:lpstr>
      <vt:lpstr>10-1b Changes in the Monetary Base</vt:lpstr>
      <vt:lpstr>10-2a How the Nonbank Public Affects the Monetary Base</vt:lpstr>
      <vt:lpstr>10-2b How the Treasury Affects the Monetary Base</vt:lpstr>
      <vt:lpstr>10-2c Deriving the Money Multiplier</vt:lpstr>
      <vt:lpstr>10-3a Change in Currency Ratio</vt:lpstr>
      <vt:lpstr>10-3b Change in the Excess Reserve</vt:lpstr>
      <vt:lpstr>10-3c Change in the Required Reserve Ratio</vt:lpstr>
      <vt:lpstr>10-3d Money Supply Process &amp; Quantitative Easing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Money Supply Process - 10</dc:title>
  <dc:creator>stephen priscella</dc:creator>
  <cp:lastModifiedBy>Meere, Kristen</cp:lastModifiedBy>
  <cp:revision>21</cp:revision>
  <dcterms:created xsi:type="dcterms:W3CDTF">2016-03-24T19:25:26Z</dcterms:created>
  <dcterms:modified xsi:type="dcterms:W3CDTF">2016-03-31T13:40:31Z</dcterms:modified>
</cp:coreProperties>
</file>